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88" r:id="rId2"/>
    <p:sldId id="346" r:id="rId3"/>
    <p:sldId id="447" r:id="rId4"/>
    <p:sldId id="448" r:id="rId5"/>
    <p:sldId id="446" r:id="rId6"/>
    <p:sldId id="449" r:id="rId7"/>
    <p:sldId id="450" r:id="rId8"/>
    <p:sldId id="451" r:id="rId9"/>
    <p:sldId id="452" r:id="rId10"/>
    <p:sldId id="453" r:id="rId11"/>
    <p:sldId id="454" r:id="rId12"/>
    <p:sldId id="455" r:id="rId13"/>
    <p:sldId id="456" r:id="rId14"/>
    <p:sldId id="297" r:id="rId15"/>
  </p:sldIdLst>
  <p:sldSz cx="4610100" cy="3460750"/>
  <p:notesSz cx="4610100" cy="34607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166" autoAdjust="0"/>
  </p:normalViewPr>
  <p:slideViewPr>
    <p:cSldViewPr>
      <p:cViewPr varScale="1">
        <p:scale>
          <a:sx n="206" d="100"/>
          <a:sy n="206" d="100"/>
        </p:scale>
        <p:origin x="468" y="17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1997075" cy="1730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2611438" y="0"/>
            <a:ext cx="1997075" cy="1730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F9AE07-E390-4B91-92FF-B096313EB650}" type="datetimeFigureOut">
              <a:rPr lang="ru-RU" smtClean="0"/>
              <a:pPr/>
              <a:t>26.05.2017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527175" y="433388"/>
            <a:ext cx="1555750" cy="1166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460375" y="1665288"/>
            <a:ext cx="3689350" cy="13636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287713"/>
            <a:ext cx="1997075" cy="1730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2611438" y="3287713"/>
            <a:ext cx="1997075" cy="1730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A44EEF-5F86-42C6-BA4E-C2A81933F2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416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45757" y="1072832"/>
            <a:ext cx="3918585" cy="7267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91515" y="1938020"/>
            <a:ext cx="3227070" cy="8651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68C9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640"/>
              </a:lnSpc>
            </a:pPr>
            <a:r>
              <a:rPr spc="75" dirty="0"/>
              <a:t>http://compscicenter.ru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51A4C-39A7-4B3C-90A1-E64C4213D311}" type="datetime1">
              <a:rPr lang="en-US" smtClean="0"/>
              <a:pPr/>
              <a:t>5/26/2017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9850">
              <a:lnSpc>
                <a:spcPts val="660"/>
              </a:lnSpc>
            </a:pPr>
            <a:fld id="{81D60167-4931-47E6-BA6A-407CBD079E47}" type="slidenum">
              <a:rPr spc="45" dirty="0"/>
              <a:pPr marL="69850">
                <a:lnSpc>
                  <a:spcPts val="660"/>
                </a:lnSpc>
              </a:pPr>
              <a:t>‹#›</a:t>
            </a:fld>
            <a:r>
              <a:rPr spc="70" dirty="0"/>
              <a:t>/31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1">
                <a:solidFill>
                  <a:srgbClr val="668C9E"/>
                </a:solidFill>
                <a:latin typeface="Book Antiqua"/>
                <a:cs typeface="Book Antiqu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68C9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640"/>
              </a:lnSpc>
            </a:pPr>
            <a:r>
              <a:rPr spc="75" dirty="0"/>
              <a:t>http://compscicenter.ru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E9502-E0A8-4EA1-B232-C64E2069BF0D}" type="datetime1">
              <a:rPr lang="en-US" smtClean="0"/>
              <a:pPr/>
              <a:t>5/26/2017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9850">
              <a:lnSpc>
                <a:spcPts val="660"/>
              </a:lnSpc>
            </a:pPr>
            <a:fld id="{81D60167-4931-47E6-BA6A-407CBD079E47}" type="slidenum">
              <a:rPr spc="45" dirty="0"/>
              <a:pPr marL="69850">
                <a:lnSpc>
                  <a:spcPts val="660"/>
                </a:lnSpc>
              </a:pPr>
              <a:t>‹#›</a:t>
            </a:fld>
            <a:r>
              <a:rPr spc="70" dirty="0"/>
              <a:t>/31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1">
                <a:solidFill>
                  <a:srgbClr val="668C9E"/>
                </a:solidFill>
                <a:latin typeface="Book Antiqua"/>
                <a:cs typeface="Book Antiqu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30505" y="795972"/>
            <a:ext cx="2005393" cy="22840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374201" y="795972"/>
            <a:ext cx="2005393" cy="22840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68C9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640"/>
              </a:lnSpc>
            </a:pPr>
            <a:r>
              <a:rPr spc="75" dirty="0"/>
              <a:t>http://compscicenter.ru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C7B804-13F8-4FFF-80C0-25483B706073}" type="datetime1">
              <a:rPr lang="en-US" smtClean="0"/>
              <a:pPr/>
              <a:t>5/26/2017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9850">
              <a:lnSpc>
                <a:spcPts val="660"/>
              </a:lnSpc>
            </a:pPr>
            <a:fld id="{81D60167-4931-47E6-BA6A-407CBD079E47}" type="slidenum">
              <a:rPr spc="45" dirty="0"/>
              <a:pPr marL="69850">
                <a:lnSpc>
                  <a:spcPts val="660"/>
                </a:lnSpc>
              </a:pPr>
              <a:t>‹#›</a:t>
            </a:fld>
            <a:r>
              <a:rPr spc="70" dirty="0"/>
              <a:t>/31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1">
                <a:solidFill>
                  <a:srgbClr val="668C9E"/>
                </a:solidFill>
                <a:latin typeface="Book Antiqua"/>
                <a:cs typeface="Book Antiqu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68C9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640"/>
              </a:lnSpc>
            </a:pPr>
            <a:r>
              <a:rPr spc="75" dirty="0"/>
              <a:t>http://compscicenter.ru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6BA336-9F03-4B96-9E14-8316DF284B4A}" type="datetime1">
              <a:rPr lang="en-US" smtClean="0"/>
              <a:pPr/>
              <a:t>5/26/2017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9850">
              <a:lnSpc>
                <a:spcPts val="660"/>
              </a:lnSpc>
            </a:pPr>
            <a:fld id="{81D60167-4931-47E6-BA6A-407CBD079E47}" type="slidenum">
              <a:rPr spc="45" dirty="0"/>
              <a:pPr marL="69850">
                <a:lnSpc>
                  <a:spcPts val="660"/>
                </a:lnSpc>
              </a:pPr>
              <a:t>‹#›</a:t>
            </a:fld>
            <a:r>
              <a:rPr spc="70" dirty="0"/>
              <a:t>/31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68C9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640"/>
              </a:lnSpc>
            </a:pPr>
            <a:r>
              <a:rPr spc="75" dirty="0"/>
              <a:t>http://compscicenter.ru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3E8F68-55C7-47FB-A685-A528B0064FFE}" type="datetime1">
              <a:rPr lang="en-US" smtClean="0"/>
              <a:pPr/>
              <a:t>5/26/2017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9850">
              <a:lnSpc>
                <a:spcPts val="660"/>
              </a:lnSpc>
            </a:pPr>
            <a:fld id="{81D60167-4931-47E6-BA6A-407CBD079E47}" type="slidenum">
              <a:rPr spc="45" dirty="0"/>
              <a:pPr marL="69850">
                <a:lnSpc>
                  <a:spcPts val="660"/>
                </a:lnSpc>
              </a:pPr>
              <a:t>‹#›</a:t>
            </a:fld>
            <a:r>
              <a:rPr spc="70" dirty="0"/>
              <a:t>/31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4608195" cy="49530"/>
          </a:xfrm>
          <a:custGeom>
            <a:avLst/>
            <a:gdLst/>
            <a:ahLst/>
            <a:cxnLst/>
            <a:rect l="l" t="t" r="r" b="b"/>
            <a:pathLst>
              <a:path w="4608195" h="49530">
                <a:moveTo>
                  <a:pt x="0" y="49250"/>
                </a:moveTo>
                <a:lnTo>
                  <a:pt x="4608004" y="49250"/>
                </a:lnTo>
                <a:lnTo>
                  <a:pt x="4608004" y="0"/>
                </a:lnTo>
                <a:lnTo>
                  <a:pt x="0" y="0"/>
                </a:lnTo>
                <a:lnTo>
                  <a:pt x="0" y="49250"/>
                </a:lnTo>
                <a:close/>
              </a:path>
            </a:pathLst>
          </a:custGeom>
          <a:solidFill>
            <a:srgbClr val="FAFA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567636"/>
            <a:ext cx="4608195" cy="2888615"/>
          </a:xfrm>
          <a:custGeom>
            <a:avLst/>
            <a:gdLst/>
            <a:ahLst/>
            <a:cxnLst/>
            <a:rect l="l" t="t" r="r" b="b"/>
            <a:pathLst>
              <a:path w="4608195" h="2888615">
                <a:moveTo>
                  <a:pt x="0" y="2888363"/>
                </a:moveTo>
                <a:lnTo>
                  <a:pt x="4608004" y="2888363"/>
                </a:lnTo>
                <a:lnTo>
                  <a:pt x="4608004" y="0"/>
                </a:lnTo>
                <a:lnTo>
                  <a:pt x="0" y="0"/>
                </a:lnTo>
                <a:lnTo>
                  <a:pt x="0" y="2888363"/>
                </a:lnTo>
                <a:close/>
              </a:path>
            </a:pathLst>
          </a:custGeom>
          <a:solidFill>
            <a:srgbClr val="FAFA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49250"/>
            <a:ext cx="4608195" cy="518795"/>
          </a:xfrm>
          <a:custGeom>
            <a:avLst/>
            <a:gdLst/>
            <a:ahLst/>
            <a:cxnLst/>
            <a:rect l="l" t="t" r="r" b="b"/>
            <a:pathLst>
              <a:path w="4608195" h="518795">
                <a:moveTo>
                  <a:pt x="0" y="0"/>
                </a:moveTo>
                <a:lnTo>
                  <a:pt x="4608055" y="0"/>
                </a:lnTo>
                <a:lnTo>
                  <a:pt x="4608055" y="518386"/>
                </a:lnTo>
                <a:lnTo>
                  <a:pt x="0" y="518386"/>
                </a:lnTo>
                <a:lnTo>
                  <a:pt x="0" y="0"/>
                </a:lnTo>
                <a:close/>
              </a:path>
            </a:pathLst>
          </a:custGeom>
          <a:solidFill>
            <a:srgbClr val="668C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189788" y="112517"/>
            <a:ext cx="664897" cy="35999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5835" y="580166"/>
            <a:ext cx="3478428" cy="4559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cs typeface="Book Antiqu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62851" y="883727"/>
            <a:ext cx="3884396" cy="23717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5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616481" y="3363340"/>
            <a:ext cx="953135" cy="101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" b="0" i="0">
                <a:solidFill>
                  <a:srgbClr val="668C9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640"/>
              </a:lnSpc>
            </a:pPr>
            <a:r>
              <a:rPr spc="75" dirty="0"/>
              <a:t>http://compscicenter.ru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30505" y="3218497"/>
            <a:ext cx="1060323" cy="1730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44950D-937B-4A31-B6C8-489931F7B879}" type="datetime1">
              <a:rPr lang="en-US" smtClean="0"/>
              <a:pPr/>
              <a:t>5/26/2017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91685" y="3360928"/>
            <a:ext cx="260985" cy="101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9850">
              <a:lnSpc>
                <a:spcPts val="660"/>
              </a:lnSpc>
            </a:pPr>
            <a:fld id="{81D60167-4931-47E6-BA6A-407CBD079E47}" type="slidenum">
              <a:rPr spc="45" dirty="0"/>
              <a:pPr marL="69850">
                <a:lnSpc>
                  <a:spcPts val="660"/>
                </a:lnSpc>
              </a:pPr>
              <a:t>‹#›</a:t>
            </a:fld>
            <a:r>
              <a:rPr spc="70" dirty="0"/>
              <a:t>/31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209550" y="1501775"/>
            <a:ext cx="4572000" cy="678680"/>
          </a:xfrm>
          <a:prstGeom prst="rect">
            <a:avLst/>
          </a:prstGeom>
        </p:spPr>
        <p:txBody>
          <a:bodyPr vert="horz" wrap="square" lIns="0" tIns="245396" rIns="0" bIns="0" rtlCol="0">
            <a:spAutoFit/>
          </a:bodyPr>
          <a:lstStyle/>
          <a:p>
            <a:pPr marL="494030" algn="ctr">
              <a:lnSpc>
                <a:spcPct val="100000"/>
              </a:lnSpc>
            </a:pPr>
            <a:r>
              <a:rPr i="0" spc="100" dirty="0" err="1">
                <a:latin typeface="+mj-lt"/>
              </a:rPr>
              <a:t>Лекция</a:t>
            </a:r>
            <a:r>
              <a:rPr i="0" spc="100" dirty="0">
                <a:latin typeface="+mj-lt"/>
              </a:rPr>
              <a:t> </a:t>
            </a:r>
            <a:r>
              <a:rPr lang="ru-RU" i="0" spc="114" dirty="0" smtClean="0">
                <a:latin typeface="+mj-lt"/>
              </a:rPr>
              <a:t>8</a:t>
            </a:r>
            <a:r>
              <a:rPr i="0" spc="114" dirty="0" smtClean="0">
                <a:latin typeface="+mj-lt"/>
              </a:rPr>
              <a:t>. </a:t>
            </a:r>
            <a:r>
              <a:rPr lang="ru-RU" i="0" spc="114" dirty="0" smtClean="0">
                <a:latin typeface="+mj-lt"/>
              </a:rPr>
              <a:t/>
            </a:r>
            <a:br>
              <a:rPr lang="ru-RU" i="0" spc="114" dirty="0" smtClean="0">
                <a:latin typeface="+mj-lt"/>
              </a:rPr>
            </a:br>
            <a:r>
              <a:rPr lang="ru-RU" i="0" spc="114" dirty="0" smtClean="0">
                <a:latin typeface="+mj-lt"/>
              </a:rPr>
              <a:t>Перегрузка операторов</a:t>
            </a:r>
            <a:endParaRPr i="0" spc="310" dirty="0">
              <a:latin typeface="+mj-lt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26098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1</a:t>
            </a:fld>
            <a:r>
              <a:rPr spc="70" dirty="0" smtClean="0"/>
              <a:t>/</a:t>
            </a:r>
            <a:r>
              <a:rPr lang="en-US" spc="70" dirty="0" smtClean="0"/>
              <a:t>1</a:t>
            </a:r>
            <a:r>
              <a:rPr lang="ru-RU" spc="70" dirty="0" smtClean="0"/>
              <a:t>4</a:t>
            </a:r>
            <a:endParaRPr spc="70" dirty="0"/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 flipV="1">
            <a:off x="-3115142" y="-3846555"/>
            <a:ext cx="102108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79053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Операторы с особым порядком вычисления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244517" y="1349375"/>
            <a:ext cx="4114800" cy="1864976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main() { 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a = 0;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b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=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5;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bool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resultAnd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= (a != 0) &amp;&amp; (b / a);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bool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resultOr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= (a ==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0)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||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(b / a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); </a:t>
            </a:r>
            <a:endParaRPr lang="en-US" sz="8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foo() &amp;&amp; bar();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foo() || bar(); 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foo() ,  bar(); 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MyClass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operato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&amp;&amp;(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MyClass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&amp; first,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MyClass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&amp; second)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...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11" name="object 4"/>
          <p:cNvSpPr txBox="1">
            <a:spLocks noGrp="1"/>
          </p:cNvSpPr>
          <p:nvPr>
            <p:ph type="body" idx="1"/>
          </p:nvPr>
        </p:nvSpPr>
        <p:spPr>
          <a:xfrm>
            <a:off x="171450" y="816727"/>
            <a:ext cx="4267200" cy="431364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Логические операторы И ИЛИ и оператор ЗАПЯТАЯ имеют особый порядок вычислений.</a:t>
            </a:r>
          </a:p>
        </p:txBody>
      </p:sp>
      <p:sp>
        <p:nvSpPr>
          <p:cNvPr id="8" name="object 2"/>
          <p:cNvSpPr txBox="1"/>
          <p:nvPr/>
        </p:nvSpPr>
        <p:spPr>
          <a:xfrm>
            <a:off x="1247189" y="155314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8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Перегрузка операторов</a:t>
            </a:r>
            <a:endParaRPr sz="1050" dirty="0">
              <a:latin typeface="Tahoma"/>
              <a:cs typeface="Tahoma"/>
            </a:endParaRPr>
          </a:p>
        </p:txBody>
      </p:sp>
      <p:sp>
        <p:nvSpPr>
          <p:cNvPr id="12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r>
              <a:rPr lang="en-US" spc="45" dirty="0" smtClean="0"/>
              <a:t>10</a:t>
            </a:r>
            <a:r>
              <a:rPr spc="70" dirty="0" smtClean="0"/>
              <a:t>/</a:t>
            </a:r>
            <a:r>
              <a:rPr lang="en-US" spc="70" dirty="0" smtClean="0"/>
              <a:t>1</a:t>
            </a:r>
            <a:r>
              <a:rPr lang="ru-RU" spc="70" dirty="0" smtClean="0"/>
              <a:t>4</a:t>
            </a:r>
            <a:endParaRPr spc="70" dirty="0"/>
          </a:p>
        </p:txBody>
      </p:sp>
    </p:spTree>
    <p:extLst>
      <p:ext uri="{BB962C8B-B14F-4D97-AF65-F5344CB8AC3E}">
        <p14:creationId xmlns:p14="http://schemas.microsoft.com/office/powerpoint/2010/main" val="39968475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Операторы с присвоением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12" name="object 4"/>
          <p:cNvSpPr txBox="1">
            <a:spLocks/>
          </p:cNvSpPr>
          <p:nvPr/>
        </p:nvSpPr>
        <p:spPr>
          <a:xfrm>
            <a:off x="244517" y="1002772"/>
            <a:ext cx="4114800" cy="1489604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struct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String { 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String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char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*string)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 . . . }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ru-RU" sz="8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ru-RU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String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&amp;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operator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+=(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String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&amp; string)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//</a:t>
            </a:r>
            <a:r>
              <a:rPr lang="ru-RU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Реализация операции конкатенации</a:t>
            </a:r>
            <a:endParaRPr lang="en-US" sz="800" kern="0" dirty="0" smtClean="0">
              <a:solidFill>
                <a:schemeClr val="accent3">
                  <a:lumMod val="75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return </a:t>
            </a:r>
            <a:r>
              <a:rPr lang="ru-RU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this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}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String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operator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+(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String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first,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String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&amp; second)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return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first += second;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237901" y="2630243"/>
            <a:ext cx="4114800" cy="317007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String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first(</a:t>
            </a: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"world"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String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second = </a:t>
            </a: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"Hello </a:t>
            </a: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"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+ first;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8" name="object 2"/>
          <p:cNvSpPr txBox="1"/>
          <p:nvPr/>
        </p:nvSpPr>
        <p:spPr>
          <a:xfrm>
            <a:off x="1247189" y="155314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8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Перегрузка операторов</a:t>
            </a:r>
            <a:endParaRPr sz="1050" dirty="0">
              <a:latin typeface="Tahoma"/>
              <a:cs typeface="Tahoma"/>
            </a:endParaRPr>
          </a:p>
        </p:txBody>
      </p:sp>
      <p:sp>
        <p:nvSpPr>
          <p:cNvPr id="10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r>
              <a:rPr lang="en-US" spc="45" dirty="0" smtClean="0"/>
              <a:t>11</a:t>
            </a:r>
            <a:r>
              <a:rPr spc="70" dirty="0" smtClean="0"/>
              <a:t>/</a:t>
            </a:r>
            <a:r>
              <a:rPr lang="en-US" spc="70" dirty="0" smtClean="0"/>
              <a:t>1</a:t>
            </a:r>
            <a:r>
              <a:rPr lang="ru-RU" spc="70" dirty="0" smtClean="0"/>
              <a:t>4</a:t>
            </a:r>
            <a:endParaRPr spc="70" dirty="0"/>
          </a:p>
        </p:txBody>
      </p:sp>
    </p:spTree>
    <p:extLst>
      <p:ext uri="{BB962C8B-B14F-4D97-AF65-F5344CB8AC3E}">
        <p14:creationId xmlns:p14="http://schemas.microsoft.com/office/powerpoint/2010/main" val="2779550757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Операторы сравнения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12" name="object 4"/>
          <p:cNvSpPr txBox="1">
            <a:spLocks/>
          </p:cNvSpPr>
          <p:nvPr/>
        </p:nvSpPr>
        <p:spPr>
          <a:xfrm>
            <a:off x="247650" y="892175"/>
            <a:ext cx="4114800" cy="22860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bool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operator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==(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String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&amp; first,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String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&amp; second)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return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. . .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bool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operator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!=(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String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&amp; first,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String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&amp; second)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return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!(a == b);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bool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operator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&lt;(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String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&amp; first,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String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&amp; second)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return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. . .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bool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operator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&gt;(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String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&amp; first,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String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&amp; second)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return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b &lt; a;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bool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operator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&lt;=(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String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&amp; first,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String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&amp; second)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return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!(</a:t>
            </a:r>
            <a:r>
              <a:rPr lang="en-US" sz="800" kern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b &gt;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a);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bool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operator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&gt;=(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String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&amp; first,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String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&amp; second)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return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!(a &lt; b);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8" name="object 2"/>
          <p:cNvSpPr txBox="1"/>
          <p:nvPr/>
        </p:nvSpPr>
        <p:spPr>
          <a:xfrm>
            <a:off x="1247189" y="155314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8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Перегрузка операторов</a:t>
            </a:r>
            <a:endParaRPr sz="1050" dirty="0">
              <a:latin typeface="Tahoma"/>
              <a:cs typeface="Tahoma"/>
            </a:endParaRPr>
          </a:p>
        </p:txBody>
      </p:sp>
      <p:sp>
        <p:nvSpPr>
          <p:cNvPr id="10" name="object 6"/>
          <p:cNvSpPr txBox="1">
            <a:spLocks/>
          </p:cNvSpPr>
          <p:nvPr/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600" b="0" i="0" kern="12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9850">
              <a:lnSpc>
                <a:spcPts val="660"/>
              </a:lnSpc>
            </a:pPr>
            <a:r>
              <a:rPr lang="en-US" spc="70" dirty="0" smtClean="0"/>
              <a:t>12</a:t>
            </a:r>
            <a:r>
              <a:rPr lang="ru-RU" spc="70" dirty="0" smtClean="0"/>
              <a:t>/14</a:t>
            </a:r>
            <a:endParaRPr lang="ru-RU" spc="70" dirty="0"/>
          </a:p>
        </p:txBody>
      </p:sp>
    </p:spTree>
    <p:extLst>
      <p:ext uri="{BB962C8B-B14F-4D97-AF65-F5344CB8AC3E}">
        <p14:creationId xmlns:p14="http://schemas.microsoft.com/office/powerpoint/2010/main" val="1176974167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Важные </a:t>
            </a:r>
            <a:r>
              <a:rPr lang="ru-RU" i="0" kern="0" spc="80" smtClean="0">
                <a:latin typeface="+mj-lt"/>
                <a:cs typeface="Calibri"/>
              </a:rPr>
              <a:t>аспекты перегрузки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12" name="object 4"/>
          <p:cNvSpPr txBox="1">
            <a:spLocks/>
          </p:cNvSpPr>
          <p:nvPr/>
        </p:nvSpPr>
        <p:spPr>
          <a:xfrm>
            <a:off x="244880" y="1158037"/>
            <a:ext cx="4114800" cy="191338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lnSpc>
                <a:spcPct val="15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void operator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+(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String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&amp; first,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String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&amp; second) {}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816727"/>
            <a:ext cx="4267200" cy="277476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Следует придерживаться стандартной семантики операторов.</a:t>
            </a: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244880" y="1825863"/>
            <a:ext cx="4114800" cy="348546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lnSpc>
                <a:spcPct val="15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Vector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a, b, c;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 = a + a ^ b * a;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171450" y="1484553"/>
            <a:ext cx="4267200" cy="277476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 algn="just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 переопределении необходимо учитывать приоритет операторов.</a:t>
            </a:r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244880" y="2648218"/>
            <a:ext cx="4114800" cy="208062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lnSpc>
                <a:spcPct val="15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void operator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*(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double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first,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second) {}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15" name="object 4"/>
          <p:cNvSpPr txBox="1">
            <a:spLocks/>
          </p:cNvSpPr>
          <p:nvPr/>
        </p:nvSpPr>
        <p:spPr>
          <a:xfrm>
            <a:off x="171450" y="2306908"/>
            <a:ext cx="4267200" cy="277476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 algn="just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Хотя бы один из параметров должен быть пользовательским</a:t>
            </a:r>
          </a:p>
        </p:txBody>
      </p:sp>
      <p:sp>
        <p:nvSpPr>
          <p:cNvPr id="16" name="object 2"/>
          <p:cNvSpPr txBox="1"/>
          <p:nvPr/>
        </p:nvSpPr>
        <p:spPr>
          <a:xfrm>
            <a:off x="1247189" y="155314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8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Перегрузка операторов</a:t>
            </a:r>
            <a:endParaRPr sz="1050" dirty="0">
              <a:latin typeface="Tahoma"/>
              <a:cs typeface="Tahoma"/>
            </a:endParaRPr>
          </a:p>
        </p:txBody>
      </p:sp>
      <p:sp>
        <p:nvSpPr>
          <p:cNvPr id="17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r>
              <a:rPr lang="en-US" spc="45" dirty="0" smtClean="0"/>
              <a:t>13</a:t>
            </a:r>
            <a:r>
              <a:rPr spc="70" dirty="0" smtClean="0"/>
              <a:t>/</a:t>
            </a:r>
            <a:r>
              <a:rPr lang="en-US" spc="70" dirty="0" smtClean="0"/>
              <a:t>1</a:t>
            </a:r>
            <a:r>
              <a:rPr lang="ru-RU" spc="70" dirty="0" smtClean="0"/>
              <a:t>4</a:t>
            </a:r>
            <a:endParaRPr spc="70" dirty="0"/>
          </a:p>
        </p:txBody>
      </p:sp>
    </p:spTree>
    <p:extLst>
      <p:ext uri="{BB962C8B-B14F-4D97-AF65-F5344CB8AC3E}">
        <p14:creationId xmlns:p14="http://schemas.microsoft.com/office/powerpoint/2010/main" val="3497621929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0050" y="1425575"/>
            <a:ext cx="3478428" cy="463236"/>
          </a:xfrm>
          <a:prstGeom prst="rect">
            <a:avLst/>
          </a:prstGeom>
        </p:spPr>
        <p:txBody>
          <a:bodyPr vert="horz" wrap="square" lIns="0" tIns="245396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i="0" dirty="0" smtClean="0">
                <a:latin typeface="+mj-lt"/>
              </a:rPr>
              <a:t>Конец лекции</a:t>
            </a:r>
            <a:endParaRPr i="0" dirty="0">
              <a:latin typeface="+mj-lt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14</a:t>
            </a:fld>
            <a:r>
              <a:rPr spc="70" dirty="0" smtClean="0"/>
              <a:t>/</a:t>
            </a:r>
            <a:r>
              <a:rPr lang="en-US" spc="70" dirty="0" smtClean="0"/>
              <a:t>1</a:t>
            </a:r>
            <a:r>
              <a:rPr lang="ru-RU" spc="70" smtClean="0"/>
              <a:t>4</a:t>
            </a:r>
            <a:endParaRPr spc="70" dirty="0"/>
          </a:p>
        </p:txBody>
      </p:sp>
      <p:sp>
        <p:nvSpPr>
          <p:cNvPr id="9" name="object 2"/>
          <p:cNvSpPr txBox="1"/>
          <p:nvPr/>
        </p:nvSpPr>
        <p:spPr>
          <a:xfrm>
            <a:off x="1247189" y="155314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8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Перегрузка операторов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3599762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855049"/>
            <a:ext cx="4267200" cy="1662470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Всего лишь более удобный способ вызова функций.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Позволяет определять поведение встроенных операторов для объектов пользовательских классов.</a:t>
            </a:r>
          </a:p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ru-RU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стоит «увлекаться» перегрузкой операторов при разработке новых классов. Использовать её следует только тогда, когда это упростит написание и чтение кода.</a:t>
            </a:r>
          </a:p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ru-RU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Доступна для пользовательских типов, нельзя перегружать операторы встроенных типов.</a:t>
            </a:r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Перегрузка операторов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10" name="object 2"/>
          <p:cNvSpPr txBox="1"/>
          <p:nvPr/>
        </p:nvSpPr>
        <p:spPr>
          <a:xfrm>
            <a:off x="1247189" y="155314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8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Перегрузка операторов</a:t>
            </a:r>
            <a:endParaRPr sz="1050" dirty="0">
              <a:latin typeface="Tahoma"/>
              <a:cs typeface="Tahoma"/>
            </a:endParaRPr>
          </a:p>
        </p:txBody>
      </p:sp>
      <p:sp>
        <p:nvSpPr>
          <p:cNvPr id="11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r>
              <a:rPr lang="en-US" spc="45" dirty="0" smtClean="0"/>
              <a:t>2</a:t>
            </a:r>
            <a:r>
              <a:rPr spc="70" dirty="0" smtClean="0"/>
              <a:t>/</a:t>
            </a:r>
            <a:r>
              <a:rPr lang="en-US" spc="70" dirty="0" smtClean="0"/>
              <a:t>1</a:t>
            </a:r>
            <a:r>
              <a:rPr lang="ru-RU" spc="70" dirty="0" smtClean="0"/>
              <a:t>4</a:t>
            </a:r>
            <a:endParaRPr spc="70" dirty="0"/>
          </a:p>
        </p:txBody>
      </p:sp>
    </p:spTree>
    <p:extLst>
      <p:ext uri="{BB962C8B-B14F-4D97-AF65-F5344CB8AC3E}">
        <p14:creationId xmlns:p14="http://schemas.microsoft.com/office/powerpoint/2010/main" val="214858446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Основные операторы</a:t>
            </a:r>
            <a:endParaRPr lang="ru-RU" b="0" i="0" kern="0" spc="-20" dirty="0">
              <a:latin typeface="+mj-lt"/>
              <a:cs typeface="Calibri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0672689"/>
              </p:ext>
            </p:extLst>
          </p:nvPr>
        </p:nvGraphicFramePr>
        <p:xfrm>
          <a:off x="247650" y="1044575"/>
          <a:ext cx="4038600" cy="18248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6200"/>
                <a:gridCol w="1346200"/>
                <a:gridCol w="1346200"/>
              </a:tblGrid>
              <a:tr h="285785">
                <a:tc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Унарные</a:t>
                      </a:r>
                      <a:endParaRPr lang="ru-RU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Бинарные</a:t>
                      </a:r>
                      <a:endParaRPr lang="ru-RU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4674"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Арифметические</a:t>
                      </a:r>
                      <a:endParaRPr lang="ru-RU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префиксные: + - ++ --</a:t>
                      </a:r>
                    </a:p>
                    <a:p>
                      <a:r>
                        <a:rPr lang="ru-RU" sz="1000" dirty="0" smtClean="0"/>
                        <a:t>постфиксные: ++ --</a:t>
                      </a:r>
                      <a:endParaRPr lang="ru-RU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+ - * </a:t>
                      </a:r>
                      <a:r>
                        <a:rPr lang="en-US" sz="1000" dirty="0" smtClean="0"/>
                        <a:t>/ </a:t>
                      </a:r>
                      <a:r>
                        <a:rPr lang="ru-RU" sz="1000" dirty="0" smtClean="0"/>
                        <a:t>% += -= *= </a:t>
                      </a:r>
                      <a:r>
                        <a:rPr lang="en-US" sz="1000" dirty="0" smtClean="0"/>
                        <a:t>/= %=</a:t>
                      </a:r>
                      <a:endParaRPr lang="ru-RU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85"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Битовые</a:t>
                      </a:r>
                      <a:endParaRPr lang="ru-RU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/>
                        <a:t>~</a:t>
                      </a:r>
                      <a:endParaRPr lang="ru-RU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&amp; | ^ &amp;=</a:t>
                      </a:r>
                      <a:r>
                        <a:rPr lang="en-US" sz="1000" baseline="0" dirty="0" smtClean="0"/>
                        <a:t> |= ^= &gt;&gt; &lt;&lt;</a:t>
                      </a:r>
                      <a:endParaRPr lang="ru-RU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85"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Логические</a:t>
                      </a:r>
                      <a:endParaRPr lang="ru-RU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!</a:t>
                      </a:r>
                      <a:endParaRPr lang="ru-RU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&amp;&amp;</a:t>
                      </a:r>
                      <a:r>
                        <a:rPr lang="en-US" sz="1000" baseline="0" dirty="0" smtClean="0"/>
                        <a:t> ||</a:t>
                      </a:r>
                    </a:p>
                    <a:p>
                      <a:r>
                        <a:rPr lang="ru-RU" sz="1000" baseline="0" dirty="0" smtClean="0"/>
                        <a:t>сравнения:</a:t>
                      </a:r>
                    </a:p>
                    <a:p>
                      <a:r>
                        <a:rPr lang="ru-RU" sz="1000" baseline="0" dirty="0" smtClean="0"/>
                        <a:t>== != </a:t>
                      </a:r>
                      <a:r>
                        <a:rPr lang="en-US" sz="1000" baseline="0" dirty="0" smtClean="0"/>
                        <a:t>&lt; &gt; &gt;= &lt;=</a:t>
                      </a:r>
                      <a:endParaRPr lang="ru-RU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object 2"/>
          <p:cNvSpPr txBox="1"/>
          <p:nvPr/>
        </p:nvSpPr>
        <p:spPr>
          <a:xfrm>
            <a:off x="1247189" y="155314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8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Перегрузка операторов</a:t>
            </a:r>
            <a:endParaRPr sz="1050" dirty="0">
              <a:latin typeface="Tahoma"/>
              <a:cs typeface="Tahoma"/>
            </a:endParaRPr>
          </a:p>
        </p:txBody>
      </p:sp>
      <p:sp>
        <p:nvSpPr>
          <p:cNvPr id="10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r>
              <a:rPr lang="en-US" spc="45" dirty="0" smtClean="0"/>
              <a:t>3</a:t>
            </a:r>
            <a:r>
              <a:rPr spc="70" dirty="0" smtClean="0"/>
              <a:t>/</a:t>
            </a:r>
            <a:r>
              <a:rPr lang="en-US" spc="70" dirty="0" smtClean="0"/>
              <a:t>1</a:t>
            </a:r>
            <a:r>
              <a:rPr lang="ru-RU" spc="70" dirty="0" smtClean="0"/>
              <a:t>4</a:t>
            </a:r>
            <a:endParaRPr spc="70" dirty="0"/>
          </a:p>
        </p:txBody>
      </p:sp>
    </p:spTree>
    <p:extLst>
      <p:ext uri="{BB962C8B-B14F-4D97-AF65-F5344CB8AC3E}">
        <p14:creationId xmlns:p14="http://schemas.microsoft.com/office/powerpoint/2010/main" val="8057940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855049"/>
            <a:ext cx="4267200" cy="2508856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370205" indent="-228600" algn="just">
              <a:lnSpc>
                <a:spcPct val="150000"/>
              </a:lnSpc>
              <a:buClr>
                <a:srgbClr val="668C9E"/>
              </a:buClr>
              <a:buSzPct val="95238"/>
              <a:buAutoNum type="arabicPeriod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Оператор присваивания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=</a:t>
            </a:r>
          </a:p>
          <a:p>
            <a:pPr marL="370205" indent="-228600" algn="just">
              <a:lnSpc>
                <a:spcPct val="150000"/>
              </a:lnSpc>
              <a:buClr>
                <a:srgbClr val="668C9E"/>
              </a:buClr>
              <a:buSzPct val="95238"/>
              <a:buAutoNum type="arabicPeriod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Специальные:</a:t>
            </a:r>
          </a:p>
          <a:p>
            <a:pPr marL="827405" lvl="1" indent="-228600" algn="just">
              <a:lnSpc>
                <a:spcPct val="150000"/>
              </a:lnSpc>
              <a:buClr>
                <a:srgbClr val="668C9E"/>
              </a:buClr>
              <a:buSzPct val="95238"/>
              <a:buFont typeface="+mj-lt"/>
              <a:buAutoNum type="alphaLcPeriod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префиксные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* 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&amp;</a:t>
            </a:r>
          </a:p>
          <a:p>
            <a:pPr marL="827405" lvl="1" indent="-228600" algn="just">
              <a:lnSpc>
                <a:spcPct val="150000"/>
              </a:lnSpc>
              <a:buClr>
                <a:srgbClr val="668C9E"/>
              </a:buClr>
              <a:buSzPct val="95238"/>
              <a:buFont typeface="+mj-lt"/>
              <a:buAutoNum type="alphaLcPeriod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постфиксные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-&gt; -&gt;*</a:t>
            </a:r>
          </a:p>
          <a:p>
            <a:pPr marL="827405" lvl="1" indent="-228600" algn="just">
              <a:lnSpc>
                <a:spcPct val="150000"/>
              </a:lnSpc>
              <a:buClr>
                <a:srgbClr val="668C9E"/>
              </a:buClr>
              <a:buSzPct val="95238"/>
              <a:buFont typeface="+mj-lt"/>
              <a:buAutoNum type="alphaLcPeriod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особые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, . 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::</a:t>
            </a:r>
            <a:endParaRPr lang="en-US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70205" indent="-228600" algn="just">
              <a:lnSpc>
                <a:spcPct val="150000"/>
              </a:lnSpc>
              <a:buClr>
                <a:srgbClr val="668C9E"/>
              </a:buClr>
              <a:buSzPct val="95238"/>
              <a:buAutoNum type="arabicPeriod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Скобки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[] ()</a:t>
            </a:r>
          </a:p>
          <a:p>
            <a:pPr marL="370205" indent="-228600" algn="just">
              <a:lnSpc>
                <a:spcPct val="150000"/>
              </a:lnSpc>
              <a:buClr>
                <a:srgbClr val="668C9E"/>
              </a:buClr>
              <a:buSzPct val="95238"/>
              <a:buAutoNum type="arabicPeriod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Оператор приведения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US" sz="1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type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370205" indent="-228600" algn="just">
              <a:lnSpc>
                <a:spcPct val="150000"/>
              </a:lnSpc>
              <a:buClr>
                <a:srgbClr val="668C9E"/>
              </a:buClr>
              <a:buSzPct val="95238"/>
              <a:buAutoNum type="arabicPeriod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Тернарный оператор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 ? y : z</a:t>
            </a:r>
          </a:p>
          <a:p>
            <a:pPr marL="370205" indent="-228600" algn="just">
              <a:lnSpc>
                <a:spcPct val="150000"/>
              </a:lnSpc>
              <a:buClr>
                <a:srgbClr val="668C9E"/>
              </a:buClr>
              <a:buSzPct val="95238"/>
              <a:buAutoNum type="arabicPeriod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Работа с памятью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new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new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[] 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delete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delete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[]</a:t>
            </a:r>
          </a:p>
          <a:p>
            <a:pPr marL="141605" algn="just">
              <a:lnSpc>
                <a:spcPct val="2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Нельзя перегрузить операторы 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::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тернарный оператор.</a:t>
            </a:r>
            <a:endParaRPr lang="en-US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Другие операторы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10" name="object 2"/>
          <p:cNvSpPr txBox="1"/>
          <p:nvPr/>
        </p:nvSpPr>
        <p:spPr>
          <a:xfrm>
            <a:off x="1247189" y="155314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8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Перегрузка операторов</a:t>
            </a:r>
            <a:endParaRPr sz="1050" dirty="0">
              <a:latin typeface="Tahoma"/>
              <a:cs typeface="Tahoma"/>
            </a:endParaRPr>
          </a:p>
        </p:txBody>
      </p:sp>
      <p:sp>
        <p:nvSpPr>
          <p:cNvPr id="11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r>
              <a:rPr lang="en-US" spc="70" dirty="0" smtClean="0"/>
              <a:t>4</a:t>
            </a:r>
            <a:r>
              <a:rPr spc="70" dirty="0" smtClean="0"/>
              <a:t>/</a:t>
            </a:r>
            <a:r>
              <a:rPr lang="en-US" spc="70" dirty="0" smtClean="0"/>
              <a:t>1</a:t>
            </a:r>
            <a:r>
              <a:rPr lang="ru-RU" spc="70" dirty="0" smtClean="0"/>
              <a:t>4</a:t>
            </a:r>
            <a:endParaRPr spc="70" dirty="0"/>
          </a:p>
        </p:txBody>
      </p:sp>
    </p:spTree>
    <p:extLst>
      <p:ext uri="{BB962C8B-B14F-4D97-AF65-F5344CB8AC3E}">
        <p14:creationId xmlns:p14="http://schemas.microsoft.com/office/powerpoint/2010/main" val="415157424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769041"/>
            <a:ext cx="4267200" cy="585252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пределение функции с именем 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operator{OP},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где 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{OP} –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это идентификатор оператора (например +, -, 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&lt;&lt;, &gt;&gt;, *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…).</a:t>
            </a:r>
          </a:p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ru-RU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Синтаксис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352908" y="1318079"/>
            <a:ext cx="3991305" cy="1920627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Vector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operator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-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Vector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&amp; vector) {</a:t>
            </a:r>
            <a:endParaRPr lang="ru-RU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return Vector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(-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vector.x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, -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vector.y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solidFill>
                <a:srgbClr val="FF0000"/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Vector operator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+(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Vector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&amp;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left,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Vector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&amp;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right)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  <a:endParaRPr lang="ru-RU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return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Vector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left.x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+ 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right.x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, 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left.y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+ 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right.y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Vector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operator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*(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Vector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&amp;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vector,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double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scale)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  <a:endParaRPr lang="ru-RU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return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Vector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vector.x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* scale,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vector.y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* scale);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Vector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operator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*(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double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scale,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Vector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&amp;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vector)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  <a:endParaRPr lang="ru-RU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return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vector * scale;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1247189" y="155314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8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Перегрузка операторов</a:t>
            </a:r>
            <a:endParaRPr sz="1050" dirty="0">
              <a:latin typeface="Tahoma"/>
              <a:cs typeface="Tahoma"/>
            </a:endParaRPr>
          </a:p>
        </p:txBody>
      </p:sp>
      <p:sp>
        <p:nvSpPr>
          <p:cNvPr id="12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r>
              <a:rPr lang="en-US" spc="45" dirty="0" smtClean="0"/>
              <a:t>5</a:t>
            </a:r>
            <a:r>
              <a:rPr spc="70" dirty="0" smtClean="0"/>
              <a:t>/</a:t>
            </a:r>
            <a:r>
              <a:rPr lang="en-US" spc="70" dirty="0" smtClean="0"/>
              <a:t>1</a:t>
            </a:r>
            <a:r>
              <a:rPr lang="ru-RU" spc="70" dirty="0" smtClean="0"/>
              <a:t>4</a:t>
            </a:r>
            <a:endParaRPr spc="70" dirty="0"/>
          </a:p>
        </p:txBody>
      </p:sp>
    </p:spTree>
    <p:extLst>
      <p:ext uri="{BB962C8B-B14F-4D97-AF65-F5344CB8AC3E}">
        <p14:creationId xmlns:p14="http://schemas.microsoft.com/office/powerpoint/2010/main" val="276990629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Определение в классе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323850" y="1101578"/>
            <a:ext cx="3813133" cy="225935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struct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Vector {</a:t>
            </a:r>
            <a:endParaRPr lang="ru-RU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Vector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operator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-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 {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return Vector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(-x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,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-y); }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Vector operator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-(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Vector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&amp;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other)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{</a:t>
            </a:r>
            <a:endParaRPr lang="ru-RU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return Vector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(x -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other.x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, y -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other.y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}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Vector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&amp;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operator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*=(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double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scale)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x *= d;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y *= d;</a:t>
            </a:r>
            <a:endParaRPr lang="ru-RU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return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*this;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}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Vector operator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*(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double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scale,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Vector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&amp;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vector) {</a:t>
            </a:r>
            <a:endParaRPr lang="ru-RU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return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vector * scale;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}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double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operator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[](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size_t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{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return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(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== 0) ? x : y; 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bool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operator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()(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double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d)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{...}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bool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operator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()(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double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a,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double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b) {...}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double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x, y;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11" name="object 4"/>
          <p:cNvSpPr txBox="1">
            <a:spLocks noGrp="1"/>
          </p:cNvSpPr>
          <p:nvPr>
            <p:ph type="body" idx="1"/>
          </p:nvPr>
        </p:nvSpPr>
        <p:spPr>
          <a:xfrm>
            <a:off x="171450" y="775626"/>
            <a:ext cx="4267200" cy="277476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Обязательно для 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(type) [] () -&gt; -&gt;* =</a:t>
            </a:r>
            <a:endParaRPr lang="ru-RU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object 2"/>
          <p:cNvSpPr txBox="1"/>
          <p:nvPr/>
        </p:nvSpPr>
        <p:spPr>
          <a:xfrm>
            <a:off x="1247189" y="155314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8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Перегрузка операторов</a:t>
            </a:r>
            <a:endParaRPr sz="1050" dirty="0">
              <a:latin typeface="Tahoma"/>
              <a:cs typeface="Tahoma"/>
            </a:endParaRPr>
          </a:p>
        </p:txBody>
      </p:sp>
      <p:sp>
        <p:nvSpPr>
          <p:cNvPr id="12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r>
              <a:rPr lang="en-US" spc="70" dirty="0" smtClean="0"/>
              <a:t>6</a:t>
            </a:r>
            <a:r>
              <a:rPr spc="70" dirty="0" smtClean="0"/>
              <a:t>/</a:t>
            </a:r>
            <a:r>
              <a:rPr lang="en-US" spc="70" dirty="0" smtClean="0"/>
              <a:t>1</a:t>
            </a:r>
            <a:r>
              <a:rPr lang="ru-RU" spc="70" dirty="0" smtClean="0"/>
              <a:t>4</a:t>
            </a:r>
            <a:endParaRPr spc="70" dirty="0"/>
          </a:p>
        </p:txBody>
      </p:sp>
    </p:spTree>
    <p:extLst>
      <p:ext uri="{BB962C8B-B14F-4D97-AF65-F5344CB8AC3E}">
        <p14:creationId xmlns:p14="http://schemas.microsoft.com/office/powerpoint/2010/main" val="3587173627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Перегрузка инкремента и декремента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323850" y="1126696"/>
            <a:ext cx="3813133" cy="182288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struct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BigNum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  <a:endParaRPr lang="ru-RU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BigNum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&amp;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operator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++() {  </a:t>
            </a: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 prefix</a:t>
            </a:r>
            <a:endParaRPr lang="en-US" sz="8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</a:t>
            </a: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 increment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...</a:t>
            </a:r>
            <a:endParaRPr lang="en-US" sz="800" kern="0" dirty="0">
              <a:solidFill>
                <a:schemeClr val="accent3">
                  <a:lumMod val="75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return *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this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}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BigNum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operator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++(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 { </a:t>
            </a: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 postfix</a:t>
            </a:r>
            <a:endParaRPr lang="en-US" sz="800" kern="0" dirty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BigNum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tmp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(*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this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++(*this);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return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tmp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8" name="object 2"/>
          <p:cNvSpPr txBox="1"/>
          <p:nvPr/>
        </p:nvSpPr>
        <p:spPr>
          <a:xfrm>
            <a:off x="1247189" y="155314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8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Перегрузка операторов</a:t>
            </a:r>
            <a:endParaRPr sz="1050" dirty="0">
              <a:latin typeface="Tahoma"/>
              <a:cs typeface="Tahoma"/>
            </a:endParaRPr>
          </a:p>
        </p:txBody>
      </p:sp>
      <p:sp>
        <p:nvSpPr>
          <p:cNvPr id="11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r>
              <a:rPr lang="en-US" spc="70" dirty="0" smtClean="0"/>
              <a:t>7</a:t>
            </a:r>
            <a:r>
              <a:rPr spc="70" dirty="0" smtClean="0"/>
              <a:t>/</a:t>
            </a:r>
            <a:r>
              <a:rPr lang="en-US" spc="70" dirty="0" smtClean="0"/>
              <a:t>1</a:t>
            </a:r>
            <a:r>
              <a:rPr lang="ru-RU" spc="70" dirty="0" smtClean="0"/>
              <a:t>4</a:t>
            </a:r>
            <a:endParaRPr spc="70" dirty="0"/>
          </a:p>
        </p:txBody>
      </p:sp>
    </p:spTree>
    <p:extLst>
      <p:ext uri="{BB962C8B-B14F-4D97-AF65-F5344CB8AC3E}">
        <p14:creationId xmlns:p14="http://schemas.microsoft.com/office/powerpoint/2010/main" val="384854934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Перегрузка операторов ввода-вывода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247650" y="1265300"/>
            <a:ext cx="4114800" cy="1712576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#include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iostream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&gt;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ru-RU" sz="8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struct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Vector { . . . };</a:t>
            </a:r>
            <a:endParaRPr lang="ru-RU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std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istream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&amp;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operator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&gt;&gt;(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std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istream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&amp;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input,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Vector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&amp;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vector)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input &gt;&gt; 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vector.x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&gt;&gt; 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vector.y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return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input;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ostream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&amp;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operator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&gt;&gt;(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ostream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&amp;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output,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Vector const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&amp;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vector)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return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output &lt;&lt; 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vector.x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&lt;&lt; ' ' &lt;&lt; 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vector.y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884295"/>
            <a:ext cx="4267200" cy="277476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Должны быть объявлены внешними по отношению к классу.</a:t>
            </a:r>
          </a:p>
        </p:txBody>
      </p:sp>
      <p:sp>
        <p:nvSpPr>
          <p:cNvPr id="11" name="object 2"/>
          <p:cNvSpPr txBox="1"/>
          <p:nvPr/>
        </p:nvSpPr>
        <p:spPr>
          <a:xfrm>
            <a:off x="1247189" y="155314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8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Перегрузка операторов</a:t>
            </a:r>
            <a:endParaRPr sz="1050" dirty="0">
              <a:latin typeface="Tahoma"/>
              <a:cs typeface="Tahoma"/>
            </a:endParaRPr>
          </a:p>
        </p:txBody>
      </p:sp>
      <p:sp>
        <p:nvSpPr>
          <p:cNvPr id="12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r>
              <a:rPr lang="en-US" spc="45" dirty="0" smtClean="0"/>
              <a:t>8</a:t>
            </a:r>
            <a:r>
              <a:rPr spc="70" dirty="0" smtClean="0"/>
              <a:t>/</a:t>
            </a:r>
            <a:r>
              <a:rPr lang="en-US" spc="70" dirty="0" smtClean="0"/>
              <a:t>1</a:t>
            </a:r>
            <a:r>
              <a:rPr lang="ru-RU" spc="70" dirty="0" smtClean="0"/>
              <a:t>4</a:t>
            </a:r>
            <a:endParaRPr spc="70" dirty="0"/>
          </a:p>
        </p:txBody>
      </p:sp>
    </p:spTree>
    <p:extLst>
      <p:ext uri="{BB962C8B-B14F-4D97-AF65-F5344CB8AC3E}">
        <p14:creationId xmlns:p14="http://schemas.microsoft.com/office/powerpoint/2010/main" val="1881823339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Оператор приведения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244517" y="1501775"/>
            <a:ext cx="4114800" cy="1712576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struct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String { 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operator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bool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return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size;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}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operator char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*()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{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return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(*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this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 ? data : </a:t>
            </a: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""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private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char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*data;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unsigned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size;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884295"/>
            <a:ext cx="4267200" cy="431364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Используется, когда нет возможности изменять целевой тип.</a:t>
            </a:r>
            <a:endParaRPr lang="en-US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Должен быть объявлен методом класса.</a:t>
            </a:r>
          </a:p>
        </p:txBody>
      </p:sp>
      <p:sp>
        <p:nvSpPr>
          <p:cNvPr id="11" name="object 2"/>
          <p:cNvSpPr txBox="1"/>
          <p:nvPr/>
        </p:nvSpPr>
        <p:spPr>
          <a:xfrm>
            <a:off x="1247189" y="155314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8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Перегрузка операторов</a:t>
            </a:r>
            <a:endParaRPr sz="1050" dirty="0">
              <a:latin typeface="Tahoma"/>
              <a:cs typeface="Tahoma"/>
            </a:endParaRPr>
          </a:p>
        </p:txBody>
      </p:sp>
      <p:sp>
        <p:nvSpPr>
          <p:cNvPr id="12" name="object 6"/>
          <p:cNvSpPr txBox="1">
            <a:spLocks/>
          </p:cNvSpPr>
          <p:nvPr/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600" b="0" i="0" kern="12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9850">
              <a:lnSpc>
                <a:spcPts val="660"/>
              </a:lnSpc>
            </a:pPr>
            <a:r>
              <a:rPr lang="en-US" spc="45" dirty="0" smtClean="0"/>
              <a:t>9</a:t>
            </a:r>
            <a:r>
              <a:rPr lang="ru-RU" spc="70" dirty="0" smtClean="0"/>
              <a:t>/14</a:t>
            </a:r>
            <a:endParaRPr lang="ru-RU" spc="70" dirty="0"/>
          </a:p>
        </p:txBody>
      </p:sp>
    </p:spTree>
    <p:extLst>
      <p:ext uri="{BB962C8B-B14F-4D97-AF65-F5344CB8AC3E}">
        <p14:creationId xmlns:p14="http://schemas.microsoft.com/office/powerpoint/2010/main" val="214538333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68C9E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7239</TotalTime>
  <Words>1110</Words>
  <Application>Microsoft Office PowerPoint</Application>
  <PresentationFormat>Произвольный</PresentationFormat>
  <Paragraphs>202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Book Antiqua</vt:lpstr>
      <vt:lpstr>Calibri</vt:lpstr>
      <vt:lpstr>Consolas</vt:lpstr>
      <vt:lpstr>Tahoma</vt:lpstr>
      <vt:lpstr>Times New Roman</vt:lpstr>
      <vt:lpstr>Office Theme</vt:lpstr>
      <vt:lpstr>Лекция 8.  Перегрузка операторов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Конец лекции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1. Языки C и C++</dc:title>
  <dc:creator>Александр Смаль</dc:creator>
  <cp:lastModifiedBy>dev</cp:lastModifiedBy>
  <cp:revision>258</cp:revision>
  <dcterms:created xsi:type="dcterms:W3CDTF">2017-02-10T05:24:59Z</dcterms:created>
  <dcterms:modified xsi:type="dcterms:W3CDTF">2017-05-26T07:20:11Z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2016-09-15T00:00:00Z</vt:filetime>
  </property>
  <property fmtid="{D5CDD505-2E9C-101B-9397-08002B2CF9AE}" pid="3" name="Creator">
    <vt:lpwstr>LaTeX with Beamer class version 3.24</vt:lpwstr>
  </property>
  <property fmtid="{D5CDD505-2E9C-101B-9397-08002B2CF9AE}" pid="4" name="LastSaved">
    <vt:filetime>2017-02-10T00:00:00Z</vt:filetime>
  </property>
</Properties>
</file>