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8" r:id="rId2"/>
    <p:sldId id="346" r:id="rId3"/>
    <p:sldId id="433" r:id="rId4"/>
    <p:sldId id="434" r:id="rId5"/>
    <p:sldId id="432" r:id="rId6"/>
    <p:sldId id="436" r:id="rId7"/>
    <p:sldId id="437" r:id="rId8"/>
    <p:sldId id="438" r:id="rId9"/>
    <p:sldId id="441" r:id="rId10"/>
    <p:sldId id="442" r:id="rId11"/>
    <p:sldId id="443" r:id="rId12"/>
    <p:sldId id="444" r:id="rId13"/>
    <p:sldId id="445" r:id="rId14"/>
    <p:sldId id="297" r:id="rId15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6" autoAdjust="0"/>
  </p:normalViewPr>
  <p:slideViewPr>
    <p:cSldViewPr>
      <p:cViewPr varScale="1">
        <p:scale>
          <a:sx n="206" d="100"/>
          <a:sy n="206" d="100"/>
        </p:scale>
        <p:origin x="468" y="17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pPr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pPr marL="69850">
                <a:lnSpc>
                  <a:spcPts val="660"/>
                </a:lnSpc>
              </a:pPr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en-US" i="0" spc="114" dirty="0" smtClean="0">
                <a:latin typeface="+mj-lt"/>
              </a:rPr>
              <a:t>7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Умные указатели</a:t>
            </a:r>
            <a:endParaRPr i="0" spc="31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</a:t>
            </a:fld>
            <a:r>
              <a:rPr spc="70" smtClean="0"/>
              <a:t>/</a:t>
            </a:r>
            <a:r>
              <a:rPr lang="en-US" spc="70" smtClean="0"/>
              <a:t>14</a:t>
            </a:r>
            <a:endParaRPr spc="70" dirty="0"/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 flipV="1">
            <a:off x="-3115142" y="-3846555"/>
            <a:ext cx="102108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Входит в стандартную библиотеку (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обавлен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стандартом 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C++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11).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Изначально входил в библиотеку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boost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weak_ptr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разрушить циклическую зависимость, которая может возникнуть при использовании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std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shared_ptr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позволяет работать с ресурсом напрямую, но обладает методом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lock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(),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который генерирует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std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shared_ptr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10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weak_ptr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2190559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11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Циклическая зависимость </a:t>
            </a:r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shared_ptr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62" y="922299"/>
            <a:ext cx="3991305" cy="23320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Bar;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"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()"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~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"~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()"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bar;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struct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"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()"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~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"~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()"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foo;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main() {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make_shared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&gt;();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foo-&gt;bar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make_shared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foo-&gt;bar-&gt;foo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6031351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12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</a:t>
            </a:r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weak_ptr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1044268"/>
            <a:ext cx="3991305" cy="91470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fooSharedPtr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make_shared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weak_ptr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fooWeakPtr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fooSharedPtr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 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Foo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w.lock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foo-&gt;method();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7469450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13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Умные указатели на массивы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59719" y="915482"/>
            <a:ext cx="3884396" cy="923330"/>
          </a:xfrm>
        </p:spPr>
        <p:txBody>
          <a:bodyPr/>
          <a:lstStyle/>
          <a:p>
            <a:r>
              <a:rPr lang="ru-RU" sz="1000" dirty="0" smtClean="0"/>
              <a:t>Рассмотренные выше указатели не предназначены для владения массивами. </a:t>
            </a:r>
          </a:p>
          <a:p>
            <a:endParaRPr lang="en-US" sz="1000" dirty="0"/>
          </a:p>
          <a:p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unique_ptr</a:t>
            </a:r>
            <a:r>
              <a:rPr lang="en-US" sz="1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1000" dirty="0" smtClean="0"/>
              <a:t>поддерживает предопределенную специализацию для массивов. Для её использования необходимо указать </a:t>
            </a:r>
            <a:r>
              <a:rPr lang="en-US" sz="1000" dirty="0" smtClean="0"/>
              <a:t>[] </a:t>
            </a:r>
            <a:r>
              <a:rPr lang="ru-RU" sz="1000" dirty="0" smtClean="0"/>
              <a:t>возле параметра шаблона.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61962" y="1899245"/>
            <a:ext cx="3991305" cy="33914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unique_ptr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[]&gt;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[2]);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[0].method();</a:t>
            </a:r>
          </a:p>
        </p:txBody>
      </p:sp>
      <p:sp>
        <p:nvSpPr>
          <p:cNvPr id="11" name="Текст 1"/>
          <p:cNvSpPr txBox="1">
            <a:spLocks/>
          </p:cNvSpPr>
          <p:nvPr/>
        </p:nvSpPr>
        <p:spPr>
          <a:xfrm>
            <a:off x="359719" y="2531764"/>
            <a:ext cx="3884396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kern="0" dirty="0" smtClean="0"/>
              <a:t>Кроме этого, в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boost</a:t>
            </a:r>
            <a:r>
              <a:rPr lang="en-US" sz="1000" kern="0" dirty="0" smtClean="0"/>
              <a:t> </a:t>
            </a:r>
            <a:r>
              <a:rPr lang="ru-RU" sz="1000" kern="0" dirty="0" smtClean="0"/>
              <a:t>есть специальный класс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boost</a:t>
            </a:r>
            <a:r>
              <a:rPr lang="en-US" sz="1000" kern="0" dirty="0" smtClean="0"/>
              <a:t>::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shared_array</a:t>
            </a:r>
            <a:r>
              <a:rPr lang="en-US" sz="1000" kern="0" dirty="0" smtClean="0"/>
              <a:t>, </a:t>
            </a:r>
            <a:r>
              <a:rPr lang="ru-RU" sz="1000" kern="0" dirty="0" smtClean="0"/>
              <a:t>но в стандарт С++11 он не был включен</a:t>
            </a:r>
            <a:r>
              <a:rPr lang="en-US" sz="1000" kern="0" dirty="0" smtClean="0"/>
              <a:t>.</a:t>
            </a:r>
            <a:endParaRPr lang="ru-RU" sz="1000" kern="0" dirty="0"/>
          </a:p>
        </p:txBody>
      </p:sp>
      <p:sp>
        <p:nvSpPr>
          <p:cNvPr id="12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03893530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14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8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35469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Объекты, с которыми можно работать как с обычным указателем, но при этом, в отличии от последнего, он представляет некоторый дополнительный функционал (например, автоматическое освобождение закрепленной за указателем области памяти).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Используются для борьбы с утечками памяти.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Особенно удобны в местах возникновения исключений.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2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Умные указатели (</a:t>
            </a:r>
            <a:r>
              <a:rPr lang="en-US" i="0" kern="0" spc="80" dirty="0" smtClean="0">
                <a:latin typeface="+mj-lt"/>
                <a:cs typeface="Calibri"/>
              </a:rPr>
              <a:t>smart pointers)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14858446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97024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Собрание библиотек классов, использующих функциональность языка С++ и предоставляющих удобный кроссплатформенный высокоуровневый интерфейс для лаконичного кодирования различных повседневных подзадач программирования.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программистам как продвинутые вещи (такие как функциональное программирование) так и базовые (вроде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smart-pointer’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ов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и структур данных).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«инкубатором» для новых возможностей языка, которые могут стать стандартными (10 библиотек из состава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boost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включены в С++11).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3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Библиотека </a:t>
            </a:r>
            <a:r>
              <a:rPr lang="en-US" i="0" kern="0" spc="80" dirty="0" smtClean="0">
                <a:latin typeface="+mj-lt"/>
                <a:cs typeface="Calibri"/>
              </a:rPr>
              <a:t>Boost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140469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4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Простейший </a:t>
            </a:r>
            <a:r>
              <a:rPr lang="en-US" i="0" kern="0" spc="80" dirty="0" smtClean="0">
                <a:latin typeface="+mj-lt"/>
                <a:cs typeface="Calibri"/>
              </a:rPr>
              <a:t>smart-pointer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20" name="object 4"/>
          <p:cNvSpPr txBox="1">
            <a:spLocks/>
          </p:cNvSpPr>
          <p:nvPr/>
        </p:nvSpPr>
        <p:spPr>
          <a:xfrm>
            <a:off x="359133" y="935097"/>
            <a:ext cx="3991305" cy="239547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template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typename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T&gt;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smart_pointer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*object;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smart_pointer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*object) : object(object){}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~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smart_pointer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object;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-&gt;()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object;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&amp;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operator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*() {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return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*object;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0007684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970247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Функционал и реализация схожа с описанным выше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smart_pointer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Однако, указатель не может быть скопирован.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Память, на которую указывает 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scoped_ptr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будет гарантированно освобождена при уничтожении объекта указателя или при явном вызове метода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Применяется как указатель-обертка для каких-либо объектов, которые выделяются динамически в начале функции и удаляются в конце, чтобы избавиться от необходимости «ручной» очистки ресурсов.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5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 smtClean="0">
                <a:latin typeface="+mj-lt"/>
                <a:cs typeface="Calibri"/>
              </a:rPr>
              <a:t>boost::</a:t>
            </a:r>
            <a:r>
              <a:rPr lang="en-US" i="0" kern="0" spc="80" dirty="0" err="1" smtClean="0">
                <a:latin typeface="+mj-lt"/>
                <a:cs typeface="Calibri"/>
              </a:rPr>
              <a:t>scoped_ptr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9659419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200805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Несколько улучшенный вариант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boost::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scoped_ptr</a:t>
            </a: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Входит в стандартную библиотеку (в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C++11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помечен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deprecated).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Имеет оператор присваивания и конструктор копирования, но работают они по-особенному. При их использовании исходный </a:t>
            </a:r>
            <a:r>
              <a:rPr lang="en-US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auto_ptr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обнуляется, а новый хранит указатель на объект.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6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auto_ptr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2181656"/>
            <a:ext cx="3991305" cy="914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#include &lt;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memory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auto_ptr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ptr_1(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(10));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auto_ptr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ptr_2;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ptr_2 = ptr_1;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0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5993596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Передача объекта и снятие с себя полномочий по контролю за временем его жизни.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Нельзя использовать в контейнерах.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7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</a:t>
            </a:r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auto_ptr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62" y="1730375"/>
            <a:ext cx="3991305" cy="9144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#include &lt;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memory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auto_ptr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MyObject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giveMeMyObject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main()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auto_ptr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MyObject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myObject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giveMeMyObject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10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8851983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855049"/>
            <a:ext cx="4267200" cy="166247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Самый популярный и широко используемый указатель.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Входит в стандартную библиотеку (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обавлен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стандартом </a:t>
            </a:r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C++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11).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Изначально входил в библиотеку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boost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::</a:t>
            </a:r>
            <a:r>
              <a:rPr lang="en-US" sz="10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shared_ptr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Умный указатель с подсчетом ссылок на ресурс. Освобождение ресурса происходит когда счетчик ссылок на него будет равен 0.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Также как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unique_ptr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en-US" sz="1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auto_ptr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предоставляет методы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reset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().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8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 smtClean="0">
                <a:latin typeface="+mj-lt"/>
                <a:cs typeface="Calibri"/>
              </a:rPr>
              <a:t>std::</a:t>
            </a:r>
            <a:r>
              <a:rPr lang="en-US" i="0" kern="0" spc="80" smtClean="0">
                <a:latin typeface="+mj-lt"/>
                <a:cs typeface="Calibri"/>
              </a:rPr>
              <a:t>shared_ptr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2155900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pPr marL="69850">
                <a:lnSpc>
                  <a:spcPts val="660"/>
                </a:lnSpc>
              </a:pPr>
              <a:t>9</a:t>
            </a:fld>
            <a:r>
              <a:rPr spc="70" dirty="0" smtClean="0"/>
              <a:t>/</a:t>
            </a:r>
            <a:r>
              <a:rPr lang="en-US" spc="70" dirty="0" smtClean="0"/>
              <a:t>14</a:t>
            </a:r>
            <a:endParaRPr spc="70" dirty="0"/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165184" y="639605"/>
            <a:ext cx="427346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Использование </a:t>
            </a:r>
            <a:r>
              <a:rPr lang="en-US" i="0" kern="0" spc="80" dirty="0" err="1" smtClean="0">
                <a:latin typeface="+mj-lt"/>
                <a:cs typeface="Calibri"/>
              </a:rPr>
              <a:t>std</a:t>
            </a:r>
            <a:r>
              <a:rPr lang="en-US" i="0" kern="0" spc="80" dirty="0" smtClean="0">
                <a:latin typeface="+mj-lt"/>
                <a:cs typeface="Calibri"/>
              </a:rPr>
              <a:t>::</a:t>
            </a:r>
            <a:r>
              <a:rPr lang="en-US" i="0" kern="0" spc="80" dirty="0" err="1" smtClean="0">
                <a:latin typeface="+mj-lt"/>
                <a:cs typeface="Calibri"/>
              </a:rPr>
              <a:t>shared_ptr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61962" y="922300"/>
            <a:ext cx="3991305" cy="5721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ptr_1(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(10));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ptr_2(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(12));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ptr_2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ptr_1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cout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&lt;&lt; *ptr_1 &lt;&lt; " " &lt;&lt; *ptr_2 &lt;&lt;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endl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361962" y="1698976"/>
            <a:ext cx="3884396" cy="153888"/>
          </a:xfrm>
        </p:spPr>
        <p:txBody>
          <a:bodyPr/>
          <a:lstStyle/>
          <a:p>
            <a:r>
              <a:rPr lang="ru-RU" sz="1000" dirty="0" smtClean="0"/>
              <a:t>Методы </a:t>
            </a:r>
            <a:r>
              <a:rPr lang="en-US" sz="1000" dirty="0" smtClean="0"/>
              <a:t>get </a:t>
            </a:r>
            <a:r>
              <a:rPr lang="ru-RU" sz="1000" dirty="0" smtClean="0"/>
              <a:t>и </a:t>
            </a:r>
            <a:r>
              <a:rPr lang="en-US" sz="1000" dirty="0" smtClean="0"/>
              <a:t>reset:</a:t>
            </a:r>
            <a:endParaRPr lang="ru-RU" sz="1000" dirty="0"/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61073" y="1913296"/>
            <a:ext cx="3991305" cy="53941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raw_ptr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ptr.get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raw_ptr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-&gt;method();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ptr.reset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</p:txBody>
      </p:sp>
      <p:sp>
        <p:nvSpPr>
          <p:cNvPr id="11" name="Текст 1"/>
          <p:cNvSpPr txBox="1">
            <a:spLocks/>
          </p:cNvSpPr>
          <p:nvPr/>
        </p:nvSpPr>
        <p:spPr>
          <a:xfrm>
            <a:off x="361962" y="2607188"/>
            <a:ext cx="3884396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kern="0" dirty="0" smtClean="0"/>
              <a:t>Создание «на лету»:</a:t>
            </a:r>
            <a:endParaRPr lang="ru-RU" sz="1000" kern="0" dirty="0"/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361073" y="2821509"/>
            <a:ext cx="3991305" cy="1794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method(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shared_ptr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&gt;(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()),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getRandomKey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());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1247189" y="155314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ru-RU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7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Умные указатели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2496521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7055</TotalTime>
  <Words>894</Words>
  <Application>Microsoft Office PowerPoint</Application>
  <PresentationFormat>Произвольный</PresentationFormat>
  <Paragraphs>153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Book Antiqua</vt:lpstr>
      <vt:lpstr>Calibri</vt:lpstr>
      <vt:lpstr>Consolas</vt:lpstr>
      <vt:lpstr>Tahoma</vt:lpstr>
      <vt:lpstr>Times New Roman</vt:lpstr>
      <vt:lpstr>Office Theme</vt:lpstr>
      <vt:lpstr>Лекция 7.  Умные указатели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243</cp:revision>
  <dcterms:created xsi:type="dcterms:W3CDTF">2017-02-10T05:24:59Z</dcterms:created>
  <dcterms:modified xsi:type="dcterms:W3CDTF">2017-05-26T07:14:23Z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