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74" r:id="rId5"/>
    <p:sldId id="273" r:id="rId6"/>
    <p:sldId id="275" r:id="rId7"/>
    <p:sldId id="277" r:id="rId8"/>
    <p:sldId id="278" r:id="rId9"/>
    <p:sldId id="279" r:id="rId10"/>
    <p:sldId id="276" r:id="rId11"/>
    <p:sldId id="280" r:id="rId12"/>
    <p:sldId id="281" r:id="rId13"/>
    <p:sldId id="282" r:id="rId14"/>
    <p:sldId id="283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-15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0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9" Type="http://schemas.openxmlformats.org/officeDocument/2006/relationships/image" Target="../media/image4.png"/><Relationship Id="rId18" Type="http://schemas.openxmlformats.org/officeDocument/2006/relationships/image" Target="../media/image3.png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5.jpeg"/><Relationship Id="rId1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hyperlink" Target="https://2019.secrus.org/program/submitted-presentations/determining-the-emotional-state-of-a-person-using-computer-analysis-of-sound-wave-parameters/" TargetMode="External"/><Relationship Id="rId2" Type="http://schemas.openxmlformats.org/officeDocument/2006/relationships/hyperlink" Target="https://2019.secrus.org/program/submitted-presentations/the-electroencephalogram-based-classification-of-internally-pronounced-phonemes/" TargetMode="External"/><Relationship Id="rId1" Type="http://schemas.openxmlformats.org/officeDocument/2006/relationships/hyperlink" Target="https://2019.secrus.org/program/submitted-presentations/interface-for-eyes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2398" y="3627196"/>
            <a:ext cx="6815669" cy="1515533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Интерфейс 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Человеко-машинное взаимодействие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/>
          <p:nvPr/>
        </p:nvSpPr>
        <p:spPr>
          <a:xfrm>
            <a:off x="574675" y="610235"/>
            <a:ext cx="10801985" cy="78867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Подходы к</a:t>
            </a:r>
            <a:r>
              <a:rPr kumimoji="0" lang="ru-RU" sz="4400" b="0" i="0" u="none" strike="noStrike" kern="1200" cap="none" spc="0" normalizeH="0" baseline="0" noProof="0" dirty="0" smtClean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400" b="0" i="0" u="none" strike="noStrike" kern="1200" cap="none" spc="0" normalizeH="0" baseline="0" noProof="0" dirty="0" smtClean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проектированию</a:t>
            </a:r>
            <a:br>
              <a:rPr kumimoji="0" lang="ru-RU" sz="4400" b="0" i="0" u="none" strike="noStrike" kern="1200" cap="none" spc="0" normalizeH="0" baseline="0" noProof="0" dirty="0" smtClean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4308" y="1550574"/>
            <a:ext cx="6096000" cy="3683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Психология восприятия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06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67692" y="1922585"/>
            <a:ext cx="4517293" cy="3387970"/>
          </a:xfrm>
          <a:prstGeom prst="rect">
            <a:avLst/>
          </a:prstGeom>
        </p:spPr>
      </p:pic>
      <p:pic>
        <p:nvPicPr>
          <p:cNvPr id="3074" name="Picture 2" descr="https://reklama-gravity.ru/wp-content/uploads/2019/03/ce7nbunvqnudayko2dgrvoorghmehg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34176" y="2211753"/>
            <a:ext cx="4066443" cy="271096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625599" y="5309774"/>
            <a:ext cx="4009293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Золотое сечение (1:1,618)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97076" y="5063590"/>
            <a:ext cx="4009293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Контрастность, цветовая гамма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83139" y="722143"/>
            <a:ext cx="6096000" cy="3683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Инженерная психология</a:t>
            </a:r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67508" y="779922"/>
            <a:ext cx="10128737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скорость работы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ошибки (недостаточное знание предметной области, опечатки, дезориентация при вводе данных, моторные ошибки)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скорость обучения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субъективное удовлетворение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26123" y="2750237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Стандарты</a:t>
            </a:r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11383" y="3146702"/>
            <a:ext cx="10253785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Эргономика - научно-практическая дисциплина, изучающая трудовые процессы с целью создания оптимальных условий труда, способствующих росту его производительности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ГОСТ РВ 29.00.002-2005 Система стандартов эргономических требований и эргономического обеспечения. Эргономическое обеспечение. Основные положения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ГОСТ Р МЭК 60447-2000 Интерфейс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человекомашинный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Принципы приведения в действие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68216" y="640082"/>
            <a:ext cx="6096000" cy="3683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Когнитивная психология</a:t>
            </a:r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8679" y="711372"/>
            <a:ext cx="6408614" cy="55733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прямое манипулирование (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dr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ag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n’drop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автоматизм (среди всех набора задач 1 выполняется осознанно, а остальные автоматически; чем более автоматическая и предсказуемая задача, тем лучше она выполняется; иногда автоматические действия пагубны)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принцип единственности фокуса внимания (чем больше пользователь сосредоточен на одной задачи, тем ему тяжелее переключиться на другую)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контекст и человеческая память (легче запоминаются вещи на ассоциациях)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ограниченность системы переработки информации (7+-2 элемента памяти с хода)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принцип видимости (актуальная информация должна быть ярче выражена)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22" name="Picture 2" descr="https://balda.ru/wp-content/uploads/2019/04/file_3163__facebook.png"/>
          <p:cNvPicPr>
            <a:picLocks noChangeAspect="1" noChangeArrowheads="1"/>
          </p:cNvPicPr>
          <p:nvPr/>
        </p:nvPicPr>
        <p:blipFill>
          <a:blip r:embed="rId1"/>
          <a:srcRect l="22750" r="22810"/>
          <a:stretch>
            <a:fillRect/>
          </a:stretch>
        </p:blipFill>
        <p:spPr bwMode="auto">
          <a:xfrm>
            <a:off x="7448062" y="1039244"/>
            <a:ext cx="3923323" cy="48146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/>
          <p:nvPr/>
        </p:nvSpPr>
        <p:spPr>
          <a:xfrm>
            <a:off x="2559537" y="610459"/>
            <a:ext cx="7444155" cy="78849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Для проектирования ЧМИ</a:t>
            </a:r>
            <a:br>
              <a:rPr kumimoji="0" lang="ru-RU" sz="4400" b="0" i="0" u="none" strike="noStrike" kern="1200" cap="none" spc="0" normalizeH="0" baseline="0" noProof="0" dirty="0" smtClean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endParaRPr kumimoji="0" lang="ru-RU" sz="4400" b="0" i="0" u="none" strike="noStrike" kern="1200" cap="none" spc="0" normalizeH="0" baseline="0" noProof="0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73723" y="172754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Требуется представление о: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48715" y="2011680"/>
            <a:ext cx="6681470" cy="3415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конечных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пользователях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содержании, структуре, условиях их деятельности (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интернет-магазин, банкомат, портал </a:t>
            </a:r>
            <a:r>
              <a:rPr lang="ru-RU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госуслуг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, мобильное приложение и т.д.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последовательности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действий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 проектируемом типе деятельности (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регулирующий, контролирующий, операционный, исследовательский, организационный, комбинированный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310300" y="5696509"/>
            <a:ext cx="31962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https://uxmyths.com/</a:t>
            </a:r>
            <a:endParaRPr lang="en-US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IMG_20240825_204654_27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40445" y="3249930"/>
            <a:ext cx="2535555" cy="253555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/>
          <p:nvPr/>
        </p:nvSpPr>
        <p:spPr>
          <a:xfrm>
            <a:off x="2848706" y="610458"/>
            <a:ext cx="6815669" cy="1515533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4400" b="0" i="0" u="none" strike="noStrike" kern="1200" cap="none" spc="0" normalizeH="0" baseline="0" noProof="0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/>
          <a:srcRect l="19450" r="25171" b="21809"/>
          <a:stretch>
            <a:fillRect/>
          </a:stretch>
        </p:blipFill>
        <p:spPr bwMode="auto">
          <a:xfrm>
            <a:off x="4525108" y="2741613"/>
            <a:ext cx="2915138" cy="139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/>
          <p:nvPr/>
        </p:nvSpPr>
        <p:spPr>
          <a:xfrm>
            <a:off x="617414" y="2274276"/>
            <a:ext cx="3978032" cy="2465961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4400" noProof="0" dirty="0" smtClean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программа</a:t>
            </a:r>
            <a:endParaRPr lang="ru-RU" sz="4400" noProof="0" dirty="0" smtClean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оборудование</a:t>
            </a:r>
            <a:endParaRPr kumimoji="0" lang="ru-RU" sz="4400" b="0" i="0" u="none" strike="noStrike" kern="1200" cap="none" spc="0" normalizeH="0" baseline="0" noProof="0" dirty="0" smtClean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4400" dirty="0" smtClean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пользователь</a:t>
            </a:r>
            <a:endParaRPr kumimoji="0" lang="ru-RU" sz="4400" b="0" i="0" u="none" strike="noStrike" kern="1200" cap="none" spc="0" normalizeH="0" baseline="0" noProof="0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 txBox="1"/>
          <p:nvPr/>
        </p:nvSpPr>
        <p:spPr>
          <a:xfrm>
            <a:off x="7149465" y="2254885"/>
            <a:ext cx="4202430" cy="246570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4400" noProof="0" dirty="0" smtClean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программа</a:t>
            </a:r>
            <a:endParaRPr lang="ru-RU" sz="4400" noProof="0" dirty="0" smtClean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оборудование</a:t>
            </a:r>
            <a:endParaRPr kumimoji="0" lang="ru-RU" sz="4400" b="0" i="0" u="none" strike="noStrike" kern="1200" cap="none" spc="0" normalizeH="0" baseline="0" noProof="0" dirty="0" smtClean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4400" dirty="0" smtClean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пользователь</a:t>
            </a:r>
            <a:endParaRPr kumimoji="0" lang="ru-RU" sz="4400" b="0" i="0" u="none" strike="noStrike" kern="1200" cap="none" spc="0" normalizeH="0" baseline="0" noProof="0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9" name="Заголовок 1"/>
          <p:cNvSpPr txBox="1"/>
          <p:nvPr/>
        </p:nvSpPr>
        <p:spPr>
          <a:xfrm>
            <a:off x="2559537" y="610459"/>
            <a:ext cx="6815669" cy="78849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Интерфейс </a:t>
            </a:r>
            <a:br>
              <a:rPr kumimoji="0" lang="ru-RU" sz="4400" b="0" i="0" u="none" strike="noStrike" kern="1200" cap="none" spc="0" normalizeH="0" baseline="0" noProof="0" dirty="0" smtClean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/>
          <p:nvPr/>
        </p:nvSpPr>
        <p:spPr>
          <a:xfrm>
            <a:off x="2848706" y="610458"/>
            <a:ext cx="6815669" cy="1515533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4400" b="0" i="0" u="none" strike="noStrike" kern="1200" cap="none" spc="0" normalizeH="0" baseline="0" noProof="0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/>
          <a:srcRect l="19450" r="25171" b="21809"/>
          <a:stretch>
            <a:fillRect/>
          </a:stretch>
        </p:blipFill>
        <p:spPr bwMode="auto">
          <a:xfrm>
            <a:off x="4525108" y="2741613"/>
            <a:ext cx="2915138" cy="139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/>
          <p:nvPr/>
        </p:nvSpPr>
        <p:spPr>
          <a:xfrm>
            <a:off x="617220" y="2274570"/>
            <a:ext cx="4305935" cy="246570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4400" noProof="0" dirty="0" smtClean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программа</a:t>
            </a:r>
            <a:endParaRPr lang="ru-RU" sz="4400" noProof="0" dirty="0" smtClean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оборудование</a:t>
            </a:r>
            <a:endParaRPr kumimoji="0" lang="ru-RU" sz="4400" b="0" i="0" u="none" strike="noStrike" kern="1200" cap="none" spc="0" normalizeH="0" baseline="0" noProof="0" dirty="0" smtClean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4400" b="1" dirty="0" smtClean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пользователь</a:t>
            </a:r>
            <a:endParaRPr kumimoji="0" lang="ru-RU" sz="4400" b="1" i="0" u="none" strike="noStrike" kern="1200" cap="none" spc="0" normalizeH="0" baseline="0" noProof="0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 txBox="1"/>
          <p:nvPr/>
        </p:nvSpPr>
        <p:spPr>
          <a:xfrm>
            <a:off x="6899910" y="2254885"/>
            <a:ext cx="4451985" cy="246570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4400" b="1" noProof="0" dirty="0" smtClean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программа</a:t>
            </a:r>
            <a:endParaRPr lang="ru-RU" sz="4400" b="1" noProof="0" dirty="0" smtClean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оборудование</a:t>
            </a:r>
            <a:endParaRPr kumimoji="0" lang="ru-RU" sz="4400" b="1" i="0" u="none" strike="noStrike" kern="1200" cap="none" spc="0" normalizeH="0" baseline="0" noProof="0" dirty="0" smtClean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4400" dirty="0" smtClean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пользователь</a:t>
            </a:r>
            <a:endParaRPr kumimoji="0" lang="ru-RU" sz="4400" b="0" i="0" u="none" strike="noStrike" kern="1200" cap="none" spc="0" normalizeH="0" baseline="0" noProof="0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/>
          <p:nvPr/>
        </p:nvSpPr>
        <p:spPr>
          <a:xfrm>
            <a:off x="2559537" y="610459"/>
            <a:ext cx="7444155" cy="78849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Пользовательский интерфейс </a:t>
            </a:r>
            <a:br>
              <a:rPr kumimoji="0" lang="ru-RU" sz="4400" b="0" i="0" u="none" strike="noStrike" kern="1200" cap="none" spc="0" normalizeH="0" baseline="0" noProof="0" dirty="0" smtClean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endParaRPr kumimoji="0" lang="ru-RU" sz="4400" b="0" i="0" u="none" strike="noStrike" kern="1200" cap="none" spc="0" normalizeH="0" baseline="0" noProof="0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/>
          <p:nvPr/>
        </p:nvSpPr>
        <p:spPr>
          <a:xfrm>
            <a:off x="2559537" y="610459"/>
            <a:ext cx="7444155" cy="78849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Варианты взаимодействия</a:t>
            </a:r>
            <a:r>
              <a:rPr kumimoji="0" lang="ru-RU" sz="4400" b="0" i="0" u="none" strike="noStrike" kern="1200" cap="none" spc="0" normalizeH="0" noProof="0" dirty="0" smtClean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Человек-Машина</a:t>
            </a:r>
            <a:br>
              <a:rPr kumimoji="0" lang="ru-RU" sz="4400" b="0" i="0" u="none" strike="noStrike" kern="1200" cap="none" spc="0" normalizeH="0" baseline="0" noProof="0" dirty="0" smtClean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endParaRPr kumimoji="0" lang="ru-RU" sz="4400" b="0" i="0" u="none" strike="noStrike" kern="1200" cap="none" spc="0" normalizeH="0" baseline="0" noProof="0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09785" y="2094523"/>
            <a:ext cx="8784492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Интерфейс «командной строки»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Диалоговый интерфейс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Графический интерфейс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Другое (манипулирование с помощью сенсора, руля, джойстика, распознание жестов)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38994" y="3570703"/>
            <a:ext cx="9464432" cy="2584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Интерфейс для глаз: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  <a:hlinkClick r:id="rId1"/>
              </a:rPr>
              <a:t>https://2019.secrus.org/program/submitted-presentations/interface-for-eyes/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Классификация фонем при внутреннем проговаривании: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https://2019.secrus.org/program/submitted-presentations/the-electroencephalogram-based-classification-of-internally-pronounced-phonemes/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Определение эмоционального состояния человека с помощью компьютерного анализа параметров звуковой волны: </a:t>
            </a:r>
            <a:r>
              <a:rPr lang="en-US" u="sng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https://2019.secrus.org/program/submitted-presentations/determining-the-emotional-state-of-a-person-using-computer-analysis-of-sound-wave-parameters/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/>
          <p:nvPr/>
        </p:nvSpPr>
        <p:spPr>
          <a:xfrm>
            <a:off x="2559537" y="610459"/>
            <a:ext cx="7444155" cy="78849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Проблемы проектирования</a:t>
            </a:r>
            <a:endParaRPr kumimoji="0" lang="ru-RU" sz="4400" b="0" i="0" u="none" strike="noStrike" kern="1200" cap="none" spc="0" normalizeH="0" baseline="0" noProof="0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Заголовок 1"/>
          <p:cNvSpPr txBox="1"/>
          <p:nvPr/>
        </p:nvSpPr>
        <p:spPr>
          <a:xfrm>
            <a:off x="744220" y="1398953"/>
            <a:ext cx="10089663" cy="62523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3200" noProof="0" dirty="0" smtClean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1. Там, где человек – там и человеческий фактор</a:t>
            </a:r>
            <a:endParaRPr kumimoji="0" lang="ru-RU" sz="3200" b="1" i="0" u="none" strike="noStrike" kern="1200" cap="none" spc="0" normalizeH="0" baseline="0" noProof="0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4" name="Рисунок 3" descr="01.jpe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3821" y="1992268"/>
            <a:ext cx="4410456" cy="3955239"/>
          </a:xfrm>
          <a:prstGeom prst="rect">
            <a:avLst/>
          </a:prstGeom>
        </p:spPr>
      </p:pic>
      <p:pic>
        <p:nvPicPr>
          <p:cNvPr id="5" name="Рисунок 4" descr="0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884" y="2390452"/>
            <a:ext cx="3987148" cy="255879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/>
          <p:nvPr/>
        </p:nvSpPr>
        <p:spPr>
          <a:xfrm>
            <a:off x="414216" y="601784"/>
            <a:ext cx="11019692" cy="1203570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</a:pPr>
            <a:r>
              <a:rPr lang="ru-RU" sz="3200" dirty="0" smtClean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</a:t>
            </a:r>
            <a:r>
              <a:rPr lang="ru-RU" sz="3200" noProof="0" dirty="0" smtClean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Не выявлены специальные требования 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spcBef>
                <a:spcPct val="0"/>
              </a:spcBef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к системе либо не протестированы</a:t>
            </a:r>
            <a:endParaRPr kumimoji="0" lang="ru-RU" sz="3200" b="1" u="none" strike="noStrike" kern="1200" cap="none" spc="0" normalizeH="0" baseline="0" noProof="0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6" name="Рисунок 5" descr="03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79076" y="1894740"/>
            <a:ext cx="6572738" cy="369716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/>
          <p:nvPr/>
        </p:nvSpPr>
        <p:spPr>
          <a:xfrm>
            <a:off x="398584" y="609599"/>
            <a:ext cx="11019692" cy="1203570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</a:pPr>
            <a:r>
              <a:rPr lang="ru-RU" sz="3200" noProof="0" dirty="0" smtClean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3.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Тупиковая ситуация</a:t>
            </a:r>
            <a:endParaRPr kumimoji="0" lang="ru-RU" sz="3200" b="1" u="none" strike="noStrike" kern="1200" cap="none" spc="0" normalizeH="0" baseline="0" noProof="0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4" name="Рисунок 3" descr="04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16724" y="1186686"/>
            <a:ext cx="6006846" cy="54212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/>
          <p:nvPr/>
        </p:nvSpPr>
        <p:spPr>
          <a:xfrm>
            <a:off x="398584" y="609599"/>
            <a:ext cx="11019692" cy="1203570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</a:pPr>
            <a:r>
              <a:rPr lang="ru-RU" sz="3200" dirty="0" smtClean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4</a:t>
            </a:r>
            <a:r>
              <a:rPr lang="ru-RU" sz="3200" noProof="0" dirty="0" smtClean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делать?</a:t>
            </a:r>
            <a:endParaRPr kumimoji="0" lang="ru-RU" sz="3200" b="1" u="none" strike="noStrike" kern="1200" cap="none" spc="0" normalizeH="0" baseline="0" noProof="0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5" name="Рисунок 4" descr="05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90421" y="1220150"/>
            <a:ext cx="8100842" cy="520881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yeFdgAmm2U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77380" y="1665605"/>
            <a:ext cx="4438650" cy="4438650"/>
          </a:xfrm>
          <a:prstGeom prst="rect">
            <a:avLst/>
          </a:prstGeom>
        </p:spPr>
      </p:pic>
      <p:sp>
        <p:nvSpPr>
          <p:cNvPr id="3" name="Заголовок 1"/>
          <p:cNvSpPr txBox="1"/>
          <p:nvPr/>
        </p:nvSpPr>
        <p:spPr>
          <a:xfrm>
            <a:off x="870633" y="1930400"/>
            <a:ext cx="2735385" cy="10472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lvl="0" algn="ctr">
              <a:spcBef>
                <a:spcPct val="0"/>
              </a:spcBef>
            </a:pPr>
            <a:r>
              <a:rPr lang="ru-RU" sz="3200" dirty="0" smtClean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Ментальная модель</a:t>
            </a:r>
            <a:endParaRPr kumimoji="0" lang="ru-RU" sz="3200" b="1" u="none" strike="noStrike" kern="1200" cap="none" spc="0" normalizeH="0" baseline="0" noProof="0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 txBox="1"/>
          <p:nvPr/>
        </p:nvSpPr>
        <p:spPr>
          <a:xfrm>
            <a:off x="827648" y="4474308"/>
            <a:ext cx="2735385" cy="10472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lvl="0" algn="ctr">
              <a:spcBef>
                <a:spcPct val="0"/>
              </a:spcBef>
            </a:pPr>
            <a:r>
              <a:rPr lang="ru-RU" sz="3200" dirty="0" smtClean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Модель реализации</a:t>
            </a:r>
            <a:endParaRPr kumimoji="0" lang="ru-RU" sz="3200" b="1" u="none" strike="noStrike" kern="1200" cap="none" spc="0" normalizeH="0" baseline="0" noProof="0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 txBox="1"/>
          <p:nvPr/>
        </p:nvSpPr>
        <p:spPr>
          <a:xfrm>
            <a:off x="4186555" y="3141345"/>
            <a:ext cx="3390900" cy="104711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lvl="0" algn="ctr">
              <a:spcBef>
                <a:spcPct val="0"/>
              </a:spcBef>
            </a:pPr>
            <a:r>
              <a:rPr lang="ru-RU" sz="3200" dirty="0" smtClean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Модель представления</a:t>
            </a:r>
            <a:endParaRPr kumimoji="0" lang="ru-RU" sz="3200" b="1" u="none" strike="noStrike" kern="1200" cap="none" spc="0" normalizeH="0" baseline="0" noProof="0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Крест 5"/>
          <p:cNvSpPr/>
          <p:nvPr/>
        </p:nvSpPr>
        <p:spPr>
          <a:xfrm>
            <a:off x="1996050" y="3501292"/>
            <a:ext cx="367324" cy="351692"/>
          </a:xfrm>
          <a:prstGeom prst="plus">
            <a:avLst>
              <a:gd name="adj" fmla="val 405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3199619" y="3665416"/>
            <a:ext cx="892810" cy="0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Заголовок 1"/>
          <p:cNvSpPr txBox="1"/>
          <p:nvPr/>
        </p:nvSpPr>
        <p:spPr>
          <a:xfrm>
            <a:off x="2450121" y="618274"/>
            <a:ext cx="7444155" cy="78849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Алан Купер об интерфейсе</a:t>
            </a:r>
            <a:br>
              <a:rPr kumimoji="0" lang="ru-RU" sz="4400" b="0" i="0" u="none" strike="noStrike" kern="1200" cap="none" spc="0" normalizeH="0" baseline="0" noProof="0" dirty="0" smtClean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endParaRPr kumimoji="0" lang="ru-RU" sz="4400" b="0" i="0" u="none" strike="noStrike" kern="1200" cap="none" spc="0" normalizeH="0" baseline="0" noProof="0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2873</Words>
  <Application>WPS Presentation</Application>
  <PresentationFormat>Произвольный</PresentationFormat>
  <Paragraphs>97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3" baseType="lpstr">
      <vt:lpstr>Arial</vt:lpstr>
      <vt:lpstr>SimSun</vt:lpstr>
      <vt:lpstr>Wingdings</vt:lpstr>
      <vt:lpstr>Arial</vt:lpstr>
      <vt:lpstr>Garamond</vt:lpstr>
      <vt:lpstr>Segoe Print</vt:lpstr>
      <vt:lpstr>Microsoft YaHei</vt:lpstr>
      <vt:lpstr>Arial Unicode MS</vt:lpstr>
      <vt:lpstr>Calibri</vt:lpstr>
      <vt:lpstr>Натуральные материалы</vt:lpstr>
      <vt:lpstr>Интерфейс  Человеко-машинное взаимодействие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Angel</dc:creator>
  <cp:lastModifiedBy>Angel</cp:lastModifiedBy>
  <cp:revision>67</cp:revision>
  <dcterms:created xsi:type="dcterms:W3CDTF">2019-09-20T08:14:00Z</dcterms:created>
  <dcterms:modified xsi:type="dcterms:W3CDTF">2024-09-01T18:54:37Z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742673D7EC9141DBA4BE6D287F87B2B2_12</vt:lpwstr>
  </property>
  <property fmtid="{D5CDD505-2E9C-101B-9397-08002B2CF9AE}" pid="3" name="KSOProductBuildVer">
    <vt:lpwstr>1033-12.2.0.13472</vt:lpwstr>
  </property>
</Properties>
</file>