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7" r:id="rId4"/>
    <p:sldId id="294" r:id="rId5"/>
    <p:sldId id="296" r:id="rId6"/>
    <p:sldId id="308" r:id="rId7"/>
    <p:sldId id="307" r:id="rId8"/>
    <p:sldId id="299" r:id="rId9"/>
    <p:sldId id="298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9" r:id="rId27"/>
    <p:sldId id="290" r:id="rId28"/>
    <p:sldId id="291" r:id="rId29"/>
    <p:sldId id="29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134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8496" y="2632985"/>
            <a:ext cx="8405004" cy="3022984"/>
          </a:xfrm>
        </p:spPr>
        <p:txBody>
          <a:bodyPr/>
          <a:lstStyle/>
          <a:p>
            <a:r>
              <a:rPr lang="ru-RU" dirty="0"/>
              <a:t>Документирование и верификация требований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>Управление требованиями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2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3727" y="974734"/>
            <a:ext cx="10408227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интерфейса с пользователем: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размещению элементов управления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экранных формах;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содержанию и оформлению выводимых сообщений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форматам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ввода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интерфейса с внутренней логикой системы: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реакции системы на ввод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пользователя;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времени отклика на команды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пользователя;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функциям взаимодействия и передачи информации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344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456" y="583934"/>
            <a:ext cx="11517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Верификация требований к интерфейсу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1836" y="1706153"/>
            <a:ext cx="10787363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1 Полнота</a:t>
            </a:r>
          </a:p>
          <a:p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dirty="0"/>
              <a:t>функциональное покрытие </a:t>
            </a:r>
            <a:r>
              <a:rPr lang="ru-RU" sz="2800" dirty="0" smtClean="0"/>
              <a:t>(от задачи к реализации)</a:t>
            </a:r>
            <a:endParaRPr lang="ru-RU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структурное покрытие (от реализации к задаче)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структурное </a:t>
            </a:r>
            <a:r>
              <a:rPr lang="ru-RU" sz="2800" dirty="0"/>
              <a:t>покрытие с учетом состояния элементов </a:t>
            </a:r>
            <a:r>
              <a:rPr lang="ru-RU" sz="2800" dirty="0" smtClean="0"/>
              <a:t>интерфейса</a:t>
            </a:r>
            <a:endParaRPr lang="ru-RU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структурное </a:t>
            </a:r>
            <a:r>
              <a:rPr lang="ru-RU" sz="2800" dirty="0"/>
              <a:t>покрытие с учетом состояния элементов интерфейса и внутреннего состояния </a:t>
            </a:r>
            <a:r>
              <a:rPr lang="ru-RU" sz="2800" dirty="0" smtClean="0"/>
              <a:t>системы</a:t>
            </a:r>
            <a:endParaRPr lang="ru-RU" sz="4800" dirty="0" smtClean="0"/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949387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355" y="635890"/>
            <a:ext cx="916522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</a:t>
            </a:r>
            <a:r>
              <a:rPr lang="ru-RU" sz="3600" b="1" dirty="0" smtClean="0"/>
              <a:t> </a:t>
            </a:r>
            <a:r>
              <a:rPr lang="ru-RU" sz="3600" b="1" dirty="0"/>
              <a:t>Естественность (интуитивность)</a:t>
            </a:r>
            <a:endParaRPr lang="ru-RU" sz="3600" b="1" dirty="0" smtClean="0"/>
          </a:p>
          <a:p>
            <a:endParaRPr lang="ru-RU" sz="3600" b="1" dirty="0"/>
          </a:p>
          <a:p>
            <a:endParaRPr lang="ru-RU" sz="3600" b="1" dirty="0" smtClean="0"/>
          </a:p>
          <a:p>
            <a:endParaRPr lang="ru-RU" sz="1100" dirty="0"/>
          </a:p>
        </p:txBody>
      </p:sp>
      <p:pic>
        <p:nvPicPr>
          <p:cNvPr id="6148" name="Picture 4" descr="https://24gadget.ru/uploads/posts/2014-05/1399264278_clipboard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55" y="3493035"/>
            <a:ext cx="4966145" cy="26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24gadget.ru/uploads/posts/2014-05/1399264078_alltoolsful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69"/>
          <a:stretch/>
        </p:blipFill>
        <p:spPr bwMode="auto">
          <a:xfrm>
            <a:off x="4206363" y="1225719"/>
            <a:ext cx="7172838" cy="236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953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2619" y="531980"/>
            <a:ext cx="916522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3 </a:t>
            </a:r>
            <a:r>
              <a:rPr lang="ru-RU" sz="3600" b="1" dirty="0" smtClean="0"/>
              <a:t>Непротиворечивость</a:t>
            </a:r>
            <a:endParaRPr lang="ru-RU" sz="3600" b="1" dirty="0" smtClean="0"/>
          </a:p>
          <a:p>
            <a:endParaRPr lang="ru-RU" sz="3600" b="1" dirty="0"/>
          </a:p>
          <a:p>
            <a:endParaRPr lang="ru-RU" sz="3600" b="1" dirty="0" smtClean="0"/>
          </a:p>
          <a:p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34" y="1392204"/>
            <a:ext cx="4233868" cy="4467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317" y="1392204"/>
            <a:ext cx="4254202" cy="43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0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1837" y="563153"/>
            <a:ext cx="916522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4 </a:t>
            </a:r>
            <a:r>
              <a:rPr lang="ru-RU" sz="3600" b="1" dirty="0" err="1" smtClean="0"/>
              <a:t>Неизбыточность</a:t>
            </a:r>
            <a:endParaRPr lang="ru-RU" sz="3600" b="1" dirty="0" smtClean="0"/>
          </a:p>
          <a:p>
            <a:endParaRPr lang="ru-RU" sz="3600" b="1" dirty="0"/>
          </a:p>
          <a:p>
            <a:endParaRPr lang="ru-RU" sz="3600" b="1" dirty="0" smtClean="0"/>
          </a:p>
          <a:p>
            <a:endParaRPr lang="ru-RU" sz="1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7246" y="2017448"/>
            <a:ext cx="3248890" cy="285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40.1875</a:t>
            </a:r>
            <a:r>
              <a:rPr lang="en-US" sz="2800" b="1" spc="-5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°</a:t>
            </a:r>
            <a:endParaRPr lang="ru-RU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40</a:t>
            </a:r>
            <a:r>
              <a:rPr lang="en-US" sz="2800" b="1" spc="-5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° 11′ 15″</a:t>
            </a:r>
            <a:endParaRPr lang="ru-RU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- 40</a:t>
            </a:r>
            <a:r>
              <a:rPr lang="en-US" sz="2800" b="1" spc="-5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° 11′ </a:t>
            </a:r>
            <a:r>
              <a:rPr lang="en-US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15.231″</a:t>
            </a: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140</a:t>
            </a:r>
            <a:r>
              <a:rPr lang="en-US" sz="2800" b="1" spc="-5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° 11.38′</a:t>
            </a:r>
            <a:endParaRPr lang="ru-RU" dirty="0"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Рисунок 3" descr="https://miro.medium.com/max/457/1*zE8ud12Qw-25FLOJO2FCIg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58" y="3791900"/>
            <a:ext cx="5921664" cy="81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miro.medium.com/max/331/1*CGSwWEjkshcUCHtVGOrMWQ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58" y="2965614"/>
            <a:ext cx="5354649" cy="734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miro.medium.com/max/606/1*_S5hZ3XJ7HoBzeF6Xfet2A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58" y="2017448"/>
            <a:ext cx="6501476" cy="855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62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4573" y="615109"/>
            <a:ext cx="1079660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 Непосредственный доступ к системе помощи</a:t>
            </a:r>
          </a:p>
          <a:p>
            <a:endParaRPr lang="ru-RU" sz="3600" b="1" dirty="0"/>
          </a:p>
          <a:p>
            <a:endParaRPr lang="ru-RU" sz="3600" b="1" dirty="0" smtClean="0"/>
          </a:p>
          <a:p>
            <a:endParaRPr lang="ru-RU" sz="1100" dirty="0"/>
          </a:p>
        </p:txBody>
      </p:sp>
      <p:pic>
        <p:nvPicPr>
          <p:cNvPr id="3074" name="Picture 2" descr="https://miro.medium.com/max/305/1*6Jvxekvo8jZH4ZvG2T46q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66" y="1792291"/>
            <a:ext cx="3894287" cy="91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miro.medium.com/max/377/1*EqvOlalya_ie5yhCMsr7m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37" y="1630221"/>
            <a:ext cx="4300723" cy="124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06537" y="3389048"/>
            <a:ext cx="4361830" cy="2090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Информирование</a:t>
            </a:r>
            <a:endParaRPr lang="ru-RU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Предупреждение</a:t>
            </a:r>
            <a:endParaRPr lang="ru-RU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Ошибка</a:t>
            </a:r>
            <a:endParaRPr lang="ru-RU" dirty="0"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2304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182" y="583935"/>
            <a:ext cx="916522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+mj-lt"/>
              </a:rPr>
              <a:t>6 </a:t>
            </a:r>
            <a:r>
              <a:rPr lang="ru-RU" sz="3600" b="1" dirty="0" smtClean="0">
                <a:latin typeface="+mj-lt"/>
              </a:rPr>
              <a:t>Гибкость</a:t>
            </a:r>
            <a:endParaRPr lang="ru-RU" sz="3600" b="1" dirty="0" smtClean="0">
              <a:latin typeface="+mj-lt"/>
            </a:endParaRPr>
          </a:p>
          <a:p>
            <a:endParaRPr lang="ru-RU" sz="3600" b="1" dirty="0"/>
          </a:p>
          <a:p>
            <a:endParaRPr lang="ru-RU" sz="3600" b="1" dirty="0" smtClean="0"/>
          </a:p>
          <a:p>
            <a:endParaRPr lang="ru-RU" sz="1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8028" y="2277221"/>
            <a:ext cx="5877790" cy="2288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Локализация языка</a:t>
            </a:r>
            <a:endParaRPr lang="ru-RU" sz="2000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Версия для слабовидящих</a:t>
            </a:r>
            <a:endParaRPr lang="ru-RU" sz="2000" b="1" dirty="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indent="-457200">
              <a:lnSpc>
                <a:spcPct val="107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spc="-5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Noob versus Expert</a:t>
            </a:r>
            <a:endParaRPr lang="ru-RU" sz="2000" b="1" dirty="0">
              <a:effectLst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8881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4">
            <a:extLst>
              <a:ext uri="{FF2B5EF4-FFF2-40B4-BE49-F238E27FC236}">
                <a16:creationId xmlns:a16="http://schemas.microsoft.com/office/drawing/2014/main" xmlns="" id="{83D9EE84-CEE8-4448-A3EA-52CE54B2C209}"/>
              </a:ext>
            </a:extLst>
          </p:cNvPr>
          <p:cNvSpPr txBox="1">
            <a:spLocks/>
          </p:cNvSpPr>
          <p:nvPr/>
        </p:nvSpPr>
        <p:spPr>
          <a:xfrm>
            <a:off x="-495300" y="697157"/>
            <a:ext cx="8445499" cy="90304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b="1" dirty="0" smtClean="0">
                <a:cs typeface="Arial" panose="020B0604020202020204" pitchFamily="34" charset="0"/>
              </a:rPr>
              <a:t>Трассировка. Назначение</a:t>
            </a:r>
            <a:endParaRPr lang="ru-RU" sz="4000" b="1" dirty="0">
              <a:cs typeface="Arial" panose="020B0604020202020204" pitchFamily="34" charset="0"/>
            </a:endParaRPr>
          </a:p>
        </p:txBody>
      </p:sp>
      <p:pic>
        <p:nvPicPr>
          <p:cNvPr id="3" name="Объект 9">
            <a:extLst>
              <a:ext uri="{FF2B5EF4-FFF2-40B4-BE49-F238E27FC236}">
                <a16:creationId xmlns:a16="http://schemas.microsoft.com/office/drawing/2014/main" xmlns="" id="{7E5A2214-BC89-4515-B04E-4A58628D03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2003781" y="3802392"/>
            <a:ext cx="2666302" cy="1680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11">
            <a:extLst>
              <a:ext uri="{FF2B5EF4-FFF2-40B4-BE49-F238E27FC236}">
                <a16:creationId xmlns:a16="http://schemas.microsoft.com/office/drawing/2014/main" xmlns="" id="{586A31C7-EE75-4E8E-A46F-D7CF7BA4A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781" y="1958229"/>
            <a:ext cx="2666302" cy="1659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60F3B0-440E-446D-8EC5-86C01D958B97}"/>
              </a:ext>
            </a:extLst>
          </p:cNvPr>
          <p:cNvSpPr/>
          <p:nvPr/>
        </p:nvSpPr>
        <p:spPr>
          <a:xfrm>
            <a:off x="4835700" y="4611984"/>
            <a:ext cx="482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+mj-lt"/>
                <a:cs typeface="Arial" panose="020B0604020202020204" pitchFamily="34" charset="0"/>
              </a:rPr>
              <a:t>Карта-эспандер Будапешта, дизайнер Денес Сатор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64122E5-EBFB-492A-A721-A172CED158E5}"/>
              </a:ext>
            </a:extLst>
          </p:cNvPr>
          <p:cNvSpPr/>
          <p:nvPr/>
        </p:nvSpPr>
        <p:spPr>
          <a:xfrm>
            <a:off x="4949999" y="1880050"/>
            <a:ext cx="54005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выявление связей между объектами;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обоснование объекта, отслеживание его источников.</a:t>
            </a:r>
          </a:p>
        </p:txBody>
      </p:sp>
    </p:spTree>
    <p:extLst>
      <p:ext uri="{BB962C8B-B14F-4D97-AF65-F5344CB8AC3E}">
        <p14:creationId xmlns:p14="http://schemas.microsoft.com/office/powerpoint/2010/main" val="240773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4">
            <a:extLst>
              <a:ext uri="{FF2B5EF4-FFF2-40B4-BE49-F238E27FC236}">
                <a16:creationId xmlns="" xmlns:a16="http://schemas.microsoft.com/office/drawing/2014/main" id="{1FF7BA4B-4B5D-4088-A5BB-3DFF5677AE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95568" y="586490"/>
            <a:ext cx="6096000" cy="615950"/>
          </a:xfrm>
        </p:spPr>
        <p:txBody>
          <a:bodyPr>
            <a:noAutofit/>
          </a:bodyPr>
          <a:lstStyle/>
          <a:p>
            <a:r>
              <a:rPr lang="ru-RU" sz="4000" b="1" dirty="0">
                <a:cs typeface="Arial" panose="020B0604020202020204" pitchFamily="34" charset="0"/>
              </a:rPr>
              <a:t>Применение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07A06BD-039B-4531-8499-ECEF6410602F}"/>
              </a:ext>
            </a:extLst>
          </p:cNvPr>
          <p:cNvSpPr txBox="1"/>
          <p:nvPr/>
        </p:nvSpPr>
        <p:spPr>
          <a:xfrm>
            <a:off x="5925881" y="1949156"/>
            <a:ext cx="5486400" cy="3263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Верификация связей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Анализ влияния изменений (</a:t>
            </a:r>
            <a:r>
              <a:rPr lang="en-US" sz="2800" dirty="0">
                <a:cs typeface="Arial" panose="020B0604020202020204" pitchFamily="34" charset="0"/>
              </a:rPr>
              <a:t>impact analysis)</a:t>
            </a:r>
            <a:endParaRPr lang="ru-RU" sz="2800" b="1" dirty="0"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Оценка и анализ рисков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Регрессионное тестирование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F59FDD5-E459-46AA-A238-4DB049679D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5" t="35481" r="68933" b="17180"/>
          <a:stretch/>
        </p:blipFill>
        <p:spPr>
          <a:xfrm>
            <a:off x="1043369" y="1949156"/>
            <a:ext cx="4698555" cy="3803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171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33" y="616276"/>
            <a:ext cx="6325668" cy="564482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8F3BBB4-B76D-422E-8138-79F83649C4C0}"/>
              </a:ext>
            </a:extLst>
          </p:cNvPr>
          <p:cNvSpPr/>
          <p:nvPr/>
        </p:nvSpPr>
        <p:spPr>
          <a:xfrm>
            <a:off x="8406972" y="1575813"/>
            <a:ext cx="28650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err="1">
                <a:ea typeface="Calibri" panose="020F0502020204030204" pitchFamily="34" charset="0"/>
                <a:cs typeface="Arial" panose="020B0604020202020204" pitchFamily="34" charset="0"/>
              </a:rPr>
              <a:t>Вигерс</a:t>
            </a:r>
            <a:r>
              <a:rPr lang="ru-RU" sz="3200" i="1" dirty="0">
                <a:ea typeface="Calibri" panose="020F0502020204030204" pitchFamily="34" charset="0"/>
                <a:cs typeface="Arial" panose="020B0604020202020204" pitchFamily="34" charset="0"/>
              </a:rPr>
              <a:t> Карл, Битти Джой</a:t>
            </a:r>
          </a:p>
          <a:p>
            <a:endParaRPr lang="ru-RU" sz="3200" i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3200" i="1" dirty="0">
                <a:ea typeface="Calibri" panose="020F0502020204030204" pitchFamily="34" charset="0"/>
                <a:cs typeface="Arial" panose="020B0604020202020204" pitchFamily="34" charset="0"/>
              </a:rPr>
              <a:t>«Разработка требований к программному обеспечению»</a:t>
            </a:r>
            <a:endParaRPr lang="ru-RU" sz="3200" i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967654"/>
            <a:ext cx="7419109" cy="5027866"/>
          </a:xfrm>
        </p:spPr>
      </p:pic>
    </p:spTree>
    <p:extLst>
      <p:ext uri="{BB962C8B-B14F-4D97-AF65-F5344CB8AC3E}">
        <p14:creationId xmlns:p14="http://schemas.microsoft.com/office/powerpoint/2010/main" val="32526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4">
            <a:extLst>
              <a:ext uri="{FF2B5EF4-FFF2-40B4-BE49-F238E27FC236}">
                <a16:creationId xmlns="" xmlns:a16="http://schemas.microsoft.com/office/drawing/2014/main" id="{0D572C02-3E6B-4B18-A56A-A5C3D464528D}"/>
              </a:ext>
            </a:extLst>
          </p:cNvPr>
          <p:cNvSpPr txBox="1">
            <a:spLocks/>
          </p:cNvSpPr>
          <p:nvPr/>
        </p:nvSpPr>
        <p:spPr>
          <a:xfrm>
            <a:off x="603031" y="609586"/>
            <a:ext cx="9820124" cy="615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cs typeface="Arial" panose="020B0604020202020204" pitchFamily="34" charset="0"/>
              </a:rPr>
              <a:t>Инструменты и методы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ECFB872-6B3F-49A9-B7A2-DB02B0493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17" y="1754827"/>
            <a:ext cx="1749199" cy="983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3C2A041-7E55-4E3D-B696-F430B3CE5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17" y="3040706"/>
            <a:ext cx="1749199" cy="983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195552A1-EAFE-44E4-A1BB-A9704F216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17" y="4397412"/>
            <a:ext cx="1749199" cy="983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64122E5-EBFB-492A-A721-A172CED158E5}"/>
              </a:ext>
            </a:extLst>
          </p:cNvPr>
          <p:cNvSpPr/>
          <p:nvPr/>
        </p:nvSpPr>
        <p:spPr>
          <a:xfrm>
            <a:off x="2729216" y="1518374"/>
            <a:ext cx="889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>
                <a:cs typeface="Arial" panose="020B0604020202020204" pitchFamily="34" charset="0"/>
              </a:rPr>
              <a:t>механизмы хранения данных</a:t>
            </a:r>
            <a:r>
              <a:rPr lang="ru-RU" sz="2400" dirty="0">
                <a:cs typeface="Arial" panose="020B0604020202020204" pitchFamily="34" charset="0"/>
              </a:rPr>
              <a:t>: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 err="1">
                <a:cs typeface="Arial" panose="020B0604020202020204" pitchFamily="34" charset="0"/>
              </a:rPr>
              <a:t>JIRa</a:t>
            </a:r>
            <a:r>
              <a:rPr lang="en-US" sz="2400" dirty="0">
                <a:cs typeface="Arial" panose="020B0604020202020204" pitchFamily="34" charset="0"/>
              </a:rPr>
              <a:t> (</a:t>
            </a:r>
            <a:r>
              <a:rPr lang="en-US" sz="2400" dirty="0" err="1">
                <a:cs typeface="Arial" panose="020B0604020202020204" pitchFamily="34" charset="0"/>
              </a:rPr>
              <a:t>MindMap</a:t>
            </a:r>
            <a:r>
              <a:rPr lang="en-US" sz="2400" dirty="0">
                <a:cs typeface="Arial" panose="020B0604020202020204" pitchFamily="34" charset="0"/>
              </a:rPr>
              <a:t>, Link, Karma, Traceability Matrix and Link Graph)</a:t>
            </a:r>
            <a:endParaRPr lang="ru-RU" sz="24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400" dirty="0">
                <a:cs typeface="Arial" panose="020B0604020202020204" pitchFamily="34" charset="0"/>
              </a:rPr>
              <a:t>Enterprise Architect</a:t>
            </a:r>
            <a:endParaRPr lang="ru-RU" sz="2400" dirty="0"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ru-RU" sz="2400" dirty="0">
                <a:cs typeface="Arial" panose="020B0604020202020204" pitchFamily="34" charset="0"/>
              </a:rPr>
              <a:t>электронные таблицы и др.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ru-RU" sz="2400" b="1" dirty="0">
                <a:cs typeface="Arial" panose="020B0604020202020204" pitchFamily="34" charset="0"/>
              </a:rPr>
              <a:t>введение индивидуальных элементов трассировки для описания связей</a:t>
            </a:r>
            <a:r>
              <a:rPr lang="ru-RU" sz="2400" dirty="0">
                <a:cs typeface="Arial" panose="020B0604020202020204" pitchFamily="34" charset="0"/>
              </a:rPr>
              <a:t>: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ru-RU" sz="2400" dirty="0">
                <a:cs typeface="Arial" panose="020B0604020202020204" pitchFamily="34" charset="0"/>
              </a:rPr>
              <a:t>спорный вопрос, </a:t>
            </a:r>
            <a:r>
              <a:rPr lang="ru-RU" sz="2400" dirty="0" err="1">
                <a:cs typeface="Arial" panose="020B0604020202020204" pitchFamily="34" charset="0"/>
              </a:rPr>
              <a:t>предположения\объяснения</a:t>
            </a:r>
            <a:r>
              <a:rPr lang="ru-RU" sz="2400" dirty="0">
                <a:cs typeface="Arial" panose="020B0604020202020204" pitchFamily="34" charset="0"/>
              </a:rPr>
              <a:t>, элементы действий, </a:t>
            </a:r>
            <a:r>
              <a:rPr lang="ru-RU" sz="2400" dirty="0" err="1">
                <a:cs typeface="Arial" panose="020B0604020202020204" pitchFamily="34" charset="0"/>
              </a:rPr>
              <a:t>термины\акронимы</a:t>
            </a:r>
            <a:r>
              <a:rPr lang="ru-RU" sz="2400" dirty="0">
                <a:cs typeface="Arial" panose="020B0604020202020204" pitchFamily="34" charset="0"/>
              </a:rPr>
              <a:t>, библиографические ссылки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ru-RU" sz="2400" dirty="0">
                <a:cs typeface="Arial" panose="020B0604020202020204" pitchFamily="34" charset="0"/>
              </a:rPr>
              <a:t>ХРОНИЧ (</a:t>
            </a:r>
            <a:r>
              <a:rPr lang="ru-RU" sz="2400" i="1" dirty="0">
                <a:cs typeface="Arial" panose="020B0604020202020204" pitchFamily="34" charset="0"/>
              </a:rPr>
              <a:t>Карен Н. Джонсон</a:t>
            </a:r>
            <a:r>
              <a:rPr lang="ru-RU" sz="2400" dirty="0">
                <a:cs typeface="Arial" panose="020B0604020202020204" pitchFamily="34" charset="0"/>
              </a:rPr>
              <a:t>) - Хронический\Рискованный\Основной\Новый Измененный\Чувствительный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>
                <a:cs typeface="Arial" panose="020B0604020202020204" pitchFamily="34" charset="0"/>
              </a:rPr>
              <a:t>ключевые вопросы </a:t>
            </a:r>
            <a:r>
              <a:rPr lang="ru-RU" sz="2400" dirty="0">
                <a:cs typeface="Arial" panose="020B0604020202020204" pitchFamily="34" charset="0"/>
              </a:rPr>
              <a:t>для самопроверки в внесении изменений</a:t>
            </a:r>
          </a:p>
        </p:txBody>
      </p:sp>
    </p:spTree>
    <p:extLst>
      <p:ext uri="{BB962C8B-B14F-4D97-AF65-F5344CB8AC3E}">
        <p14:creationId xmlns:p14="http://schemas.microsoft.com/office/powerpoint/2010/main" val="211302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4">
            <a:extLst>
              <a:ext uri="{FF2B5EF4-FFF2-40B4-BE49-F238E27FC236}">
                <a16:creationId xmlns="" xmlns:a16="http://schemas.microsoft.com/office/drawing/2014/main" id="{0D572C02-3E6B-4B18-A56A-A5C3D464528D}"/>
              </a:ext>
            </a:extLst>
          </p:cNvPr>
          <p:cNvSpPr txBox="1">
            <a:spLocks/>
          </p:cNvSpPr>
          <p:nvPr/>
        </p:nvSpPr>
        <p:spPr>
          <a:xfrm>
            <a:off x="590331" y="589886"/>
            <a:ext cx="9820124" cy="615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cs typeface="Arial" panose="020B0604020202020204" pitchFamily="34" charset="0"/>
              </a:rPr>
              <a:t>Инструкция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6848353-D6EC-4799-B557-9ED5BED94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913" y="1313125"/>
            <a:ext cx="3504953" cy="2102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F981908-8E5B-42B1-AFFB-81D0F3538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912" y="3630675"/>
            <a:ext cx="3504953" cy="2102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018CFA-B429-42A9-B75C-C5ADE6BB6C6D}"/>
              </a:ext>
            </a:extLst>
          </p:cNvPr>
          <p:cNvSpPr txBox="1"/>
          <p:nvPr/>
        </p:nvSpPr>
        <p:spPr>
          <a:xfrm>
            <a:off x="5105107" y="814519"/>
            <a:ext cx="60581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US" sz="2400" dirty="0"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Определение цели;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Выбор типов отношений-связей;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Выбор объектов системы, для которых будет поддерживаться информация трассируемости;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Выбор механизма хранения данных;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Назначение ответственного лица – координатора трассировки, и лиц, участвующих в поддержке информации по объектам системы;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cs typeface="Arial" panose="020B0604020202020204" pitchFamily="34" charset="0"/>
              </a:rPr>
              <a:t>Определение вех, по достижению которых должно происходить предоставление информации, и их механизмов.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3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 noChangeArrowheads="1"/>
          </p:cNvPicPr>
          <p:nvPr/>
        </p:nvPicPr>
        <p:blipFill rotWithShape="1">
          <a:blip r:embed="rId2"/>
          <a:srcRect l="8835" t="7711" r="59663" b="6358"/>
          <a:stretch/>
        </p:blipFill>
        <p:spPr bwMode="auto">
          <a:xfrm>
            <a:off x="0" y="0"/>
            <a:ext cx="12192000" cy="687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432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D4B4235-8657-4D6C-B27B-8FC1019DD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1" t="31689" r="28400" b="34178"/>
          <a:stretch/>
        </p:blipFill>
        <p:spPr>
          <a:xfrm>
            <a:off x="138487" y="2161821"/>
            <a:ext cx="11940427" cy="24406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841918-C3E3-483B-B44A-3F2EE2A63F74}"/>
              </a:ext>
            </a:extLst>
          </p:cNvPr>
          <p:cNvSpPr txBox="1"/>
          <p:nvPr/>
        </p:nvSpPr>
        <p:spPr>
          <a:xfrm>
            <a:off x="787461" y="578345"/>
            <a:ext cx="9078407" cy="1324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Взаимосвязи существующего функционала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Описание цветовой легенды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A4EBA88-67CF-4940-BBF4-6DC66E1938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" t="47096" r="34933" b="27778"/>
          <a:stretch/>
        </p:blipFill>
        <p:spPr>
          <a:xfrm>
            <a:off x="157821" y="2373603"/>
            <a:ext cx="11919919" cy="1982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6EB65B-ED9B-4664-AF6A-11439E02DCB5}"/>
              </a:ext>
            </a:extLst>
          </p:cNvPr>
          <p:cNvSpPr txBox="1"/>
          <p:nvPr/>
        </p:nvSpPr>
        <p:spPr>
          <a:xfrm>
            <a:off x="749361" y="654545"/>
            <a:ext cx="9078407" cy="1324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Взаимосвязи задач на доработку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Обозначение рисков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2E72622-0889-4166-90D3-9A0230C01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33" t="24577" r="34933" b="46978"/>
          <a:stretch/>
        </p:blipFill>
        <p:spPr>
          <a:xfrm>
            <a:off x="347726" y="1880616"/>
            <a:ext cx="11496548" cy="24231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C6EB65B-ED9B-4664-AF6A-11439E02DCB5}"/>
              </a:ext>
            </a:extLst>
          </p:cNvPr>
          <p:cNvSpPr txBox="1"/>
          <p:nvPr/>
        </p:nvSpPr>
        <p:spPr>
          <a:xfrm>
            <a:off x="673161" y="556407"/>
            <a:ext cx="9078407" cy="1324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cs typeface="Arial" panose="020B0604020202020204" pitchFamily="34" charset="0"/>
              </a:rPr>
              <a:t>Взаимосвязи задач на доработку и существующего функционала</a:t>
            </a:r>
          </a:p>
        </p:txBody>
      </p:sp>
    </p:spTree>
    <p:extLst>
      <p:ext uri="{BB962C8B-B14F-4D97-AF65-F5344CB8AC3E}">
        <p14:creationId xmlns:p14="http://schemas.microsoft.com/office/powerpoint/2010/main" val="183561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6843EA-BE78-4CA9-8669-6E9713F4E1A7}"/>
              </a:ext>
            </a:extLst>
          </p:cNvPr>
          <p:cNvSpPr txBox="1"/>
          <p:nvPr/>
        </p:nvSpPr>
        <p:spPr>
          <a:xfrm>
            <a:off x="5894656" y="1733161"/>
            <a:ext cx="5755757" cy="3082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+mj-lt"/>
                <a:cs typeface="Arial" panose="020B0604020202020204" pitchFamily="34" charset="0"/>
              </a:rPr>
              <a:t>Back to Black</a:t>
            </a:r>
            <a:endParaRPr lang="ru-RU" sz="2800" b="1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+mj-lt"/>
                <a:cs typeface="Arial" panose="020B0604020202020204" pitchFamily="34" charset="0"/>
              </a:rPr>
              <a:t>H</a:t>
            </a:r>
            <a:r>
              <a:rPr lang="ru-RU" sz="2800" dirty="0" err="1">
                <a:latin typeface="+mj-lt"/>
                <a:cs typeface="Arial" panose="020B0604020202020204" pitchFamily="34" charset="0"/>
              </a:rPr>
              <a:t>uman</a:t>
            </a:r>
            <a:r>
              <a:rPr lang="ru-RU" sz="28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+mj-lt"/>
                <a:cs typeface="Arial" panose="020B0604020202020204" pitchFamily="34" charset="0"/>
              </a:rPr>
              <a:t>is</a:t>
            </a:r>
            <a:r>
              <a:rPr lang="ru-RU" sz="2800" dirty="0">
                <a:latin typeface="+mj-lt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+mj-lt"/>
                <a:cs typeface="Arial" panose="020B0604020202020204" pitchFamily="34" charset="0"/>
              </a:rPr>
              <a:t>key</a:t>
            </a:r>
            <a:endParaRPr lang="ru-RU" sz="28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Без фанатизма и одержимости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Инвестиции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107543B-038A-4419-B969-F47DDE8F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499139"/>
            <a:ext cx="4482043" cy="3361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396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6843EA-BE78-4CA9-8669-6E9713F4E1A7}"/>
              </a:ext>
            </a:extLst>
          </p:cNvPr>
          <p:cNvSpPr txBox="1"/>
          <p:nvPr/>
        </p:nvSpPr>
        <p:spPr>
          <a:xfrm>
            <a:off x="6436243" y="785690"/>
            <a:ext cx="5755757" cy="3082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latin typeface="+mj-lt"/>
                <a:cs typeface="Arial" panose="020B0604020202020204" pitchFamily="34" charset="0"/>
              </a:rPr>
              <a:t>Back to Black</a:t>
            </a:r>
            <a:endParaRPr lang="ru-RU" sz="28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b="1" dirty="0">
                <a:latin typeface="+mj-lt"/>
                <a:cs typeface="Arial" panose="020B0604020202020204" pitchFamily="34" charset="0"/>
              </a:rPr>
              <a:t>H</a:t>
            </a:r>
            <a:r>
              <a:rPr lang="ru-RU" sz="2800" b="1" dirty="0" err="1">
                <a:latin typeface="+mj-lt"/>
                <a:cs typeface="Arial" panose="020B0604020202020204" pitchFamily="34" charset="0"/>
              </a:rPr>
              <a:t>uman</a:t>
            </a:r>
            <a:r>
              <a:rPr lang="ru-RU" sz="2800" b="1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+mj-lt"/>
                <a:cs typeface="Arial" panose="020B0604020202020204" pitchFamily="34" charset="0"/>
              </a:rPr>
              <a:t>is</a:t>
            </a:r>
            <a:r>
              <a:rPr lang="ru-RU" sz="2800" b="1" dirty="0">
                <a:latin typeface="+mj-lt"/>
                <a:cs typeface="Arial" panose="020B0604020202020204" pitchFamily="34" charset="0"/>
              </a:rPr>
              <a:t> a </a:t>
            </a:r>
            <a:r>
              <a:rPr lang="ru-RU" sz="2800" b="1" dirty="0" err="1">
                <a:latin typeface="+mj-lt"/>
                <a:cs typeface="Arial" panose="020B0604020202020204" pitchFamily="34" charset="0"/>
              </a:rPr>
              <a:t>key</a:t>
            </a:r>
            <a:endParaRPr lang="ru-RU" sz="2800" b="1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Без фанатизма и одержимости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latin typeface="+mj-lt"/>
                <a:cs typeface="Arial" panose="020B0604020202020204" pitchFamily="34" charset="0"/>
              </a:rPr>
              <a:t>Инвестиции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762EDE-FCF1-409C-9424-EE577967FA7A}"/>
              </a:ext>
            </a:extLst>
          </p:cNvPr>
          <p:cNvSpPr/>
          <p:nvPr/>
        </p:nvSpPr>
        <p:spPr>
          <a:xfrm>
            <a:off x="884487" y="5107019"/>
            <a:ext cx="5353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cs typeface="Arial" panose="020B0604020202020204" pitchFamily="34" charset="0"/>
              </a:rPr>
              <a:t>A Study of Semi-Automated Tracing by Jeffrey Holden</a:t>
            </a:r>
            <a:r>
              <a:rPr lang="ru-RU" sz="3200" i="1" dirty="0">
                <a:cs typeface="Arial" panose="020B0604020202020204" pitchFamily="34" charset="0"/>
              </a:rPr>
              <a:t>, 2011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FF29EA-91E6-4E27-8F2F-722C248FF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00" t="28393" r="33867" b="24933"/>
          <a:stretch/>
        </p:blipFill>
        <p:spPr>
          <a:xfrm>
            <a:off x="884487" y="2057212"/>
            <a:ext cx="5353069" cy="3017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029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6843EA-BE78-4CA9-8669-6E9713F4E1A7}"/>
              </a:ext>
            </a:extLst>
          </p:cNvPr>
          <p:cNvSpPr txBox="1"/>
          <p:nvPr/>
        </p:nvSpPr>
        <p:spPr>
          <a:xfrm>
            <a:off x="5526356" y="1317696"/>
            <a:ext cx="6037248" cy="419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200" dirty="0">
                <a:latin typeface="+mj-lt"/>
                <a:cs typeface="Arial" panose="020B0604020202020204" pitchFamily="34" charset="0"/>
              </a:rPr>
              <a:t>Back to Black</a:t>
            </a:r>
            <a:endParaRPr lang="ru-RU" sz="32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200" dirty="0">
                <a:latin typeface="+mj-lt"/>
                <a:cs typeface="Arial" panose="020B0604020202020204" pitchFamily="34" charset="0"/>
              </a:rPr>
              <a:t>H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uman</a:t>
            </a:r>
            <a:r>
              <a:rPr lang="ru-RU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is</a:t>
            </a:r>
            <a:r>
              <a:rPr lang="ru-RU" sz="3200" dirty="0">
                <a:latin typeface="+mj-lt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key</a:t>
            </a:r>
            <a:endParaRPr lang="ru-RU" sz="32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3200" b="1" dirty="0">
                <a:latin typeface="+mj-lt"/>
                <a:cs typeface="Arial" panose="020B0604020202020204" pitchFamily="34" charset="0"/>
              </a:rPr>
              <a:t>Без фанатизма и одержимости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latin typeface="+mj-lt"/>
                <a:cs typeface="Arial" panose="020B0604020202020204" pitchFamily="34" charset="0"/>
              </a:rPr>
              <a:t>Инвестиции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1466FF-CB3B-432C-B93C-52A48F034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800" b="37879"/>
          <a:stretch/>
        </p:blipFill>
        <p:spPr>
          <a:xfrm rot="5400000">
            <a:off x="1081618" y="1290172"/>
            <a:ext cx="4158020" cy="4277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27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6843EA-BE78-4CA9-8669-6E9713F4E1A7}"/>
              </a:ext>
            </a:extLst>
          </p:cNvPr>
          <p:cNvSpPr txBox="1"/>
          <p:nvPr/>
        </p:nvSpPr>
        <p:spPr>
          <a:xfrm>
            <a:off x="5132656" y="1703174"/>
            <a:ext cx="5755757" cy="345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200" dirty="0">
                <a:latin typeface="+mj-lt"/>
                <a:cs typeface="Arial" panose="020B0604020202020204" pitchFamily="34" charset="0"/>
              </a:rPr>
              <a:t>Back to Black</a:t>
            </a:r>
            <a:endParaRPr lang="ru-RU" sz="32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3200" dirty="0">
                <a:latin typeface="+mj-lt"/>
                <a:cs typeface="Arial" panose="020B0604020202020204" pitchFamily="34" charset="0"/>
              </a:rPr>
              <a:t>H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uman</a:t>
            </a:r>
            <a:r>
              <a:rPr lang="ru-RU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is</a:t>
            </a:r>
            <a:r>
              <a:rPr lang="ru-RU" sz="3200" dirty="0">
                <a:latin typeface="+mj-lt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+mj-lt"/>
                <a:cs typeface="Arial" panose="020B0604020202020204" pitchFamily="34" charset="0"/>
              </a:rPr>
              <a:t>key</a:t>
            </a:r>
            <a:endParaRPr lang="ru-RU" sz="3200" dirty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3200" dirty="0">
                <a:latin typeface="+mj-lt"/>
                <a:cs typeface="Arial" panose="020B0604020202020204" pitchFamily="34" charset="0"/>
              </a:rPr>
              <a:t>Без фанатизма и одержимости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3200" b="1" dirty="0">
                <a:latin typeface="+mj-lt"/>
                <a:cs typeface="Arial" panose="020B0604020202020204" pitchFamily="34" charset="0"/>
              </a:rPr>
              <a:t>Инвестиции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FF438DF-BACD-4DF9-959F-4BBA475C5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784" y="1418197"/>
            <a:ext cx="3574760" cy="4021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7481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10147" y="2246189"/>
            <a:ext cx="9539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/>
              <a:t>Планирование и анализ </a:t>
            </a:r>
            <a:br>
              <a:rPr lang="ru-RU" sz="4000" dirty="0" smtClean="0"/>
            </a:br>
            <a:r>
              <a:rPr lang="ru-RU" sz="4000" dirty="0" smtClean="0"/>
              <a:t>требований</a:t>
            </a:r>
            <a:endParaRPr lang="ru-RU" sz="4000" dirty="0"/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/>
              <a:t>Проектирование</a:t>
            </a:r>
            <a:endParaRPr lang="ru-RU" sz="4000" dirty="0"/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/>
              <a:t>Реализация</a:t>
            </a:r>
            <a:endParaRPr lang="ru-RU" sz="4000" dirty="0"/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/>
              <a:t>Внедрение</a:t>
            </a:r>
            <a:endParaRPr lang="ru-RU" sz="4000" dirty="0"/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/>
              <a:t>Эксплуатация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74964" y="625498"/>
            <a:ext cx="10983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Жизненный цикл информационной системы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820447" y="3068971"/>
            <a:ext cx="3183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Разработка и управление</a:t>
            </a:r>
          </a:p>
          <a:p>
            <a:pPr algn="ctr"/>
            <a:r>
              <a:rPr lang="ru-RU" sz="4000" dirty="0" smtClean="0"/>
              <a:t>требованиями</a:t>
            </a:r>
            <a:endParaRPr lang="ru-RU" sz="1600" dirty="0"/>
          </a:p>
        </p:txBody>
      </p:sp>
      <p:sp>
        <p:nvSpPr>
          <p:cNvPr id="4" name="Двойные фигурные скобки 3"/>
          <p:cNvSpPr/>
          <p:nvPr/>
        </p:nvSpPr>
        <p:spPr>
          <a:xfrm>
            <a:off x="1267246" y="2145641"/>
            <a:ext cx="6657111" cy="3886200"/>
          </a:xfrm>
          <a:prstGeom prst="bracePair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iki.nic.etu/docuwikki/lib/exe/fetch.php/doc:howto:requirement_workflow.png?w=500&amp;tok=3592e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3160" y="1252924"/>
            <a:ext cx="4709036" cy="498216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74965" y="625498"/>
            <a:ext cx="10765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Пример жизненного цикла </a:t>
            </a:r>
            <a:r>
              <a:rPr lang="ru-RU" sz="4400" b="1" dirty="0" smtClean="0"/>
              <a:t> </a:t>
            </a:r>
            <a:r>
              <a:rPr lang="ru-RU" sz="4400" b="1" dirty="0" smtClean="0"/>
              <a:t>требования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4964" y="677453"/>
            <a:ext cx="5141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Документирование требований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0"/>
            <a:ext cx="61722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121400" y="0"/>
            <a:ext cx="6121400" cy="35687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ьная выноска 6"/>
          <p:cNvSpPr/>
          <p:nvPr/>
        </p:nvSpPr>
        <p:spPr>
          <a:xfrm>
            <a:off x="1197218" y="2273300"/>
            <a:ext cx="3665327" cy="1689100"/>
          </a:xfrm>
          <a:prstGeom prst="wedgeEllipseCallout">
            <a:avLst>
              <a:gd name="adj1" fmla="val 85287"/>
              <a:gd name="adj2" fmla="val -9645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Постановка задач на разработку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4964" y="3962400"/>
            <a:ext cx="4938436" cy="217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нуля;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Доработка;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Обработка запроса пользователя;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на интеграцию.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3198" y="2654301"/>
            <a:ext cx="6815669" cy="2459564"/>
          </a:xfrm>
        </p:spPr>
        <p:txBody>
          <a:bodyPr/>
          <a:lstStyle/>
          <a:p>
            <a:r>
              <a:rPr lang="ru-RU" dirty="0" smtClean="0"/>
              <a:t>Делать не то, что умеешь, </a:t>
            </a:r>
            <a:br>
              <a:rPr lang="ru-RU" dirty="0" smtClean="0"/>
            </a:br>
            <a:r>
              <a:rPr lang="ru-RU" dirty="0" smtClean="0"/>
              <a:t>а то, что нужно</a:t>
            </a:r>
            <a:br>
              <a:rPr lang="ru-RU" dirty="0" smtClean="0"/>
            </a:br>
            <a:r>
              <a:rPr lang="ru-RU" dirty="0" smtClean="0"/>
              <a:t>(методы самопроверки)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00" y="222250"/>
            <a:ext cx="2597150" cy="25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63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273" y="615107"/>
            <a:ext cx="1150318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Матрица доступа к данным (</a:t>
            </a:r>
            <a:r>
              <a:rPr lang="en-US" sz="4400" b="1" dirty="0" smtClean="0"/>
              <a:t>CRUD</a:t>
            </a:r>
            <a:r>
              <a:rPr lang="ru-RU" sz="4400" b="1" dirty="0" smtClean="0"/>
              <a:t>)</a:t>
            </a:r>
            <a:endParaRPr lang="en-US" sz="4400" b="1" dirty="0" smtClean="0"/>
          </a:p>
          <a:p>
            <a:pPr algn="ctr"/>
            <a:endParaRPr lang="ru-RU" sz="1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220145"/>
              </p:ext>
            </p:extLst>
          </p:nvPr>
        </p:nvGraphicFramePr>
        <p:xfrm>
          <a:off x="1081404" y="1599992"/>
          <a:ext cx="9992995" cy="4199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9796"/>
                <a:gridCol w="1651000"/>
                <a:gridCol w="1574800"/>
                <a:gridCol w="1663700"/>
                <a:gridCol w="1663699"/>
              </a:tblGrid>
              <a:tr h="728345">
                <a:tc>
                  <a:txBody>
                    <a:bodyPr/>
                    <a:lstStyle/>
                    <a:p>
                      <a:pPr marL="90170" marR="6477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Элемент  данных </a:t>
                      </a:r>
                    </a:p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Вариант</a:t>
                      </a:r>
                    </a:p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использования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Заказ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Химикат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Сотрудник,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разместивший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заказ на химикат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Каталог поставщика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269240">
                <a:tc>
                  <a:txBody>
                    <a:bodyPr/>
                    <a:lstStyle/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Местоположение заказа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Ч, Ук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Изменение заказа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effectLst/>
                        </a:rPr>
                        <a:t>О,Уд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Ч, Ук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Управление</a:t>
                      </a:r>
                    </a:p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описью химикатов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С, О, Уд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Сообщение о заказе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Ч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Ч, </a:t>
                      </a:r>
                      <a:r>
                        <a:rPr lang="ru-RU" sz="1800" dirty="0" err="1">
                          <a:effectLst/>
                        </a:rPr>
                        <a:t>Ук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Ч, </a:t>
                      </a:r>
                      <a:r>
                        <a:rPr lang="ru-RU" sz="1800" dirty="0" err="1">
                          <a:effectLst/>
                        </a:rPr>
                        <a:t>Ук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90170" marR="6477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Редактировать данные колонки «Сотрудник, разместивший заказ на химикат»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С, О, </a:t>
                      </a:r>
                      <a:r>
                        <a:rPr lang="ru-RU" sz="1800" dirty="0" err="1">
                          <a:effectLst/>
                        </a:rPr>
                        <a:t>Ук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51164" y="6225776"/>
            <a:ext cx="4938436" cy="632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+ Мощность сущности</a:t>
            </a:r>
            <a:endParaRPr lang="ru-RU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5463" y="6224758"/>
            <a:ext cx="6246537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+ Представление сущности (</a:t>
            </a:r>
            <a:r>
              <a:rPr lang="ru-RU" sz="3200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</a:t>
            </a:r>
            <a:r>
              <a:rPr lang="ru-RU" sz="32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273" y="615107"/>
            <a:ext cx="11503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Прототипы пользовательского интерфейса</a:t>
            </a:r>
            <a:endParaRPr lang="en-US" sz="4400" b="1" dirty="0" smtClean="0"/>
          </a:p>
          <a:p>
            <a:r>
              <a:rPr lang="ru-RU" sz="3600" dirty="0" smtClean="0"/>
              <a:t> Детализация, достоверность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96" y="2150981"/>
            <a:ext cx="2286916" cy="40731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662" y="2150917"/>
            <a:ext cx="2472092" cy="4072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" r="80135"/>
          <a:stretch/>
        </p:blipFill>
        <p:spPr>
          <a:xfrm>
            <a:off x="8806528" y="2150917"/>
            <a:ext cx="722785" cy="40723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51" t="2424"/>
          <a:stretch/>
        </p:blipFill>
        <p:spPr>
          <a:xfrm>
            <a:off x="2341457" y="2068685"/>
            <a:ext cx="734224" cy="41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35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08262" y="615107"/>
            <a:ext cx="11517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400" b="1" dirty="0" smtClean="0"/>
              <a:t>Декоративная и активная составляющие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45" y="1384548"/>
            <a:ext cx="11367655" cy="5022918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8257309" y="3138055"/>
            <a:ext cx="2331027" cy="114300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Декоративная составляющая</a:t>
            </a:r>
            <a:endParaRPr lang="ru-RU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2341418" y="3543300"/>
            <a:ext cx="2854036" cy="1143000"/>
          </a:xfrm>
          <a:prstGeom prst="wedgeEllipseCallout">
            <a:avLst>
              <a:gd name="adj1" fmla="val -46318"/>
              <a:gd name="adj2" fmla="val 6613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Информационный образ</a:t>
            </a:r>
            <a:endParaRPr lang="ru-RU" dirty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4881773" y="2153989"/>
            <a:ext cx="2854036" cy="1143000"/>
          </a:xfrm>
          <a:prstGeom prst="wedgeEllipseCallout">
            <a:avLst>
              <a:gd name="adj1" fmla="val -79449"/>
              <a:gd name="adj2" fmla="val -3568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Операционный образ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550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960</TotalTime>
  <Words>505</Words>
  <Application>Microsoft Office PowerPoint</Application>
  <PresentationFormat>Широкоэкранный</PresentationFormat>
  <Paragraphs>150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 Unicode MS</vt:lpstr>
      <vt:lpstr>Arial</vt:lpstr>
      <vt:lpstr>Calibri</vt:lpstr>
      <vt:lpstr>Courier New</vt:lpstr>
      <vt:lpstr>Garamond</vt:lpstr>
      <vt:lpstr>Symbol</vt:lpstr>
      <vt:lpstr>Times New Roman</vt:lpstr>
      <vt:lpstr>Натуральные материалы</vt:lpstr>
      <vt:lpstr>Документирование и верификация требований.   Управление требованиями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Делать не то, что умеешь,  а то, что нужно (методы самопроверки)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Angel</cp:lastModifiedBy>
  <cp:revision>93</cp:revision>
  <dcterms:created xsi:type="dcterms:W3CDTF">2019-09-20T08:14:13Z</dcterms:created>
  <dcterms:modified xsi:type="dcterms:W3CDTF">2019-10-22T00:43:48Z</dcterms:modified>
</cp:coreProperties>
</file>