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63" r:id="rId5"/>
    <p:sldId id="260" r:id="rId6"/>
    <p:sldId id="261" r:id="rId7"/>
    <p:sldId id="264" r:id="rId8"/>
    <p:sldId id="281" r:id="rId9"/>
    <p:sldId id="311" r:id="rId10"/>
    <p:sldId id="310" r:id="rId11"/>
    <p:sldId id="327" r:id="rId12"/>
    <p:sldId id="328" r:id="rId13"/>
    <p:sldId id="313" r:id="rId14"/>
    <p:sldId id="284" r:id="rId15"/>
    <p:sldId id="309" r:id="rId16"/>
    <p:sldId id="312" r:id="rId17"/>
    <p:sldId id="262" r:id="rId18"/>
    <p:sldId id="280" r:id="rId19"/>
    <p:sldId id="282" r:id="rId20"/>
    <p:sldId id="283" r:id="rId21"/>
    <p:sldId id="265" r:id="rId22"/>
    <p:sldId id="267" r:id="rId23"/>
    <p:sldId id="268" r:id="rId24"/>
    <p:sldId id="266" r:id="rId25"/>
    <p:sldId id="269" r:id="rId26"/>
    <p:sldId id="277" r:id="rId27"/>
    <p:sldId id="270" r:id="rId28"/>
    <p:sldId id="271" r:id="rId29"/>
    <p:sldId id="272" r:id="rId30"/>
    <p:sldId id="273" r:id="rId31"/>
    <p:sldId id="274" r:id="rId32"/>
    <p:sldId id="275" r:id="rId33"/>
    <p:sldId id="276" r:id="rId34"/>
    <p:sldId id="278" r:id="rId35"/>
    <p:sldId id="279" r:id="rId36"/>
    <p:sldId id="314" r:id="rId37"/>
    <p:sldId id="317" r:id="rId38"/>
    <p:sldId id="315" r:id="rId39"/>
    <p:sldId id="325" r:id="rId40"/>
    <p:sldId id="326" r:id="rId41"/>
    <p:sldId id="316" r:id="rId42"/>
    <p:sldId id="318" r:id="rId43"/>
    <p:sldId id="319" r:id="rId44"/>
    <p:sldId id="320" r:id="rId45"/>
    <p:sldId id="321" r:id="rId46"/>
    <p:sldId id="322" r:id="rId47"/>
    <p:sldId id="323" r:id="rId48"/>
    <p:sldId id="324" r:id="rId49"/>
    <p:sldId id="285" r:id="rId50"/>
    <p:sldId id="286" r:id="rId51"/>
    <p:sldId id="287" r:id="rId52"/>
    <p:sldId id="288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 showGuides="1">
      <p:cViewPr>
        <p:scale>
          <a:sx n="120" d="100"/>
          <a:sy n="120" d="100"/>
        </p:scale>
        <p:origin x="-150" y="108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6" Type="http://schemas.openxmlformats.org/officeDocument/2006/relationships/tableStyles" Target="tableStyles.xml"/><Relationship Id="rId55" Type="http://schemas.openxmlformats.org/officeDocument/2006/relationships/viewProps" Target="viewProps.xml"/><Relationship Id="rId54" Type="http://schemas.openxmlformats.org/officeDocument/2006/relationships/presProps" Target="presProps.xml"/><Relationship Id="rId53" Type="http://schemas.openxmlformats.org/officeDocument/2006/relationships/slide" Target="slides/slide51.xml"/><Relationship Id="rId52" Type="http://schemas.openxmlformats.org/officeDocument/2006/relationships/slide" Target="slides/slide50.xml"/><Relationship Id="rId51" Type="http://schemas.openxmlformats.org/officeDocument/2006/relationships/slide" Target="slides/slide49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4.png"/><Relationship Id="rId18" Type="http://schemas.openxmlformats.org/officeDocument/2006/relationships/image" Target="../media/image3.png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4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7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8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1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2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3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4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6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2398" y="3627196"/>
            <a:ext cx="6815669" cy="1515533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Пользователи. Пользовательские требования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Изображение 2" descr="Screenshot_2025_07_22_19_15_25_58_cd663072cf1862e73b762dfacd0c9514"/>
          <p:cNvPicPr>
            <a:picLocks noChangeAspect="1"/>
          </p:cNvPicPr>
          <p:nvPr/>
        </p:nvPicPr>
        <p:blipFill>
          <a:blip r:embed="rId1"/>
          <a:srcRect t="4315"/>
          <a:stretch>
            <a:fillRect/>
          </a:stretch>
        </p:blipFill>
        <p:spPr>
          <a:xfrm>
            <a:off x="1880235" y="182880"/>
            <a:ext cx="3070225" cy="6561455"/>
          </a:xfrm>
          <a:prstGeom prst="rect">
            <a:avLst/>
          </a:prstGeom>
        </p:spPr>
      </p:pic>
      <p:pic>
        <p:nvPicPr>
          <p:cNvPr id="4" name="Изображение 3" descr="Screenshot_2025_10_12_22_32_10_64_01c6366d7d25ef48bfb614c05ca13662"/>
          <p:cNvPicPr>
            <a:picLocks noChangeAspect="1"/>
          </p:cNvPicPr>
          <p:nvPr/>
        </p:nvPicPr>
        <p:blipFill>
          <a:blip r:embed="rId2"/>
          <a:srcRect t="4315"/>
          <a:stretch>
            <a:fillRect/>
          </a:stretch>
        </p:blipFill>
        <p:spPr>
          <a:xfrm>
            <a:off x="6754495" y="182880"/>
            <a:ext cx="3070225" cy="656145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Изображение 2" descr="Eda ru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2525" y="1214120"/>
            <a:ext cx="9886950" cy="44291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3856" y="727627"/>
            <a:ext cx="1090396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User Story vs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Job Story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/>
          <p:nvPr>
            <p:custDataLst>
              <p:tags r:id="rId1"/>
            </p:custDataLst>
          </p:nvPr>
        </p:nvGraphicFramePr>
        <p:xfrm>
          <a:off x="1828800" y="1501775"/>
          <a:ext cx="8533130" cy="3466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6565"/>
                <a:gridCol w="4266565"/>
              </a:tblGrid>
              <a:tr h="5314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User Story</a:t>
                      </a:r>
                      <a:endParaRPr lang="en-US" altLang="ru-RU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Job Story</a:t>
                      </a:r>
                      <a:endParaRPr lang="en-US" altLang="ru-RU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659255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✅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Простота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понятность</a:t>
                      </a:r>
                      <a:endParaRPr lang="en-US" alt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✅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Удобны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беклога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продукта</a:t>
                      </a:r>
                      <a:endParaRPr lang="en-US" alt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✅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Фокусируются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роли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пользователя</a:t>
                      </a:r>
                      <a:endParaRPr lang="en-US" alt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✅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Учитывают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контекст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ситуацию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пользователя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altLang="ru-RU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✅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Лучше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объясняют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мотивацию</a:t>
                      </a:r>
                      <a:endParaRPr lang="en-US" alt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✅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Удобны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UX-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исследований</a:t>
                      </a:r>
                      <a:endParaRPr lang="en-US" alt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275715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❌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Могут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быть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слишком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абстрактными</a:t>
                      </a:r>
                      <a:endParaRPr lang="en-US" alt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❌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всегда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объясняют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контекст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почему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пользователю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это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нужно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?)</a:t>
                      </a:r>
                      <a:endParaRPr lang="en-US" altLang="ru-RU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❌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Менее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распространены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чем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User Stories</a:t>
                      </a:r>
                      <a:endParaRPr lang="en-US" altLang="ru-RU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❌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Требуют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больше</a:t>
                      </a:r>
                      <a:r>
                        <a:rPr lang="en-US" altLang="ru-RU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аналитики</a:t>
                      </a:r>
                      <a:endParaRPr lang="en-US" alt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uz7aHkHJgoCJWa_emM66TxovfdYhrbm_d76aVNq30pA2qO2i1Q67UG7OHKPubw_jy7LLhMQGz5x73hhT39cDJIX.jpg"/>
          <p:cNvPicPr>
            <a:picLocks noChangeAspect="1"/>
          </p:cNvPicPr>
          <p:nvPr/>
        </p:nvPicPr>
        <p:blipFill>
          <a:blip r:embed="rId1"/>
          <a:srcRect l="11250" r="13646"/>
          <a:stretch>
            <a:fillRect/>
          </a:stretch>
        </p:blipFill>
        <p:spPr>
          <a:xfrm>
            <a:off x="1574800" y="1685418"/>
            <a:ext cx="9156700" cy="44269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3856" y="537564"/>
            <a:ext cx="1090396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Составление портретов пользователей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Светофор – Бесплатные иконки: транспорт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993" y="1513114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50728" y="589100"/>
            <a:ext cx="1090396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Точка зрения (ракурс)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88318" y="2349865"/>
            <a:ext cx="81832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Донорский светофор: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Tx/>
              <a:buChar char="-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Сдающий кровь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Tx/>
              <a:buChar char="-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Врач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Tx/>
              <a:buChar char="-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Пациент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0728" y="589100"/>
            <a:ext cx="1090396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Карта пути клиента -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Customer journey map (CJM)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Изображение 1" descr="CJM exampl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3855" y="1195705"/>
            <a:ext cx="8923655" cy="495109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778" y="1793512"/>
            <a:ext cx="4495800" cy="4041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Идентификатор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Название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Автор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Дата создания 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Дата последнего обновления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Приоритет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Действующие лица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Частота использования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Краткое </a:t>
            </a:r>
            <a:r>
              <a:rPr 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описание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96000" y="1595925"/>
            <a:ext cx="6096000" cy="403168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Предварительные условия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Выходные условия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Нормальный поток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Альтернативные направления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Исключения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Бизнес-правила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Специальные требования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Допущения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Точки расширения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Замечания и вопросы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0728" y="696191"/>
            <a:ext cx="10903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Формирование описания ВИ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0728" y="696191"/>
            <a:ext cx="1090396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Activity Diagram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описания ВИ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Подбор услуги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24649" y="1209349"/>
            <a:ext cx="4678354" cy="49772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igabar.ru/wp-content/uploads/2019/09/orig.jpg"/>
          <p:cNvPicPr>
            <a:picLocks noChangeAspect="1" noChangeArrowheads="1"/>
          </p:cNvPicPr>
          <p:nvPr/>
        </p:nvPicPr>
        <p:blipFill>
          <a:blip r:embed="rId1"/>
          <a:srcRect t="37622" b="34919"/>
          <a:stretch>
            <a:fillRect/>
          </a:stretch>
        </p:blipFill>
        <p:spPr bwMode="auto">
          <a:xfrm>
            <a:off x="847958" y="834365"/>
            <a:ext cx="5459998" cy="1499286"/>
          </a:xfrm>
          <a:prstGeom prst="rect">
            <a:avLst/>
          </a:prstGeom>
          <a:noFill/>
        </p:spPr>
      </p:pic>
      <p:pic>
        <p:nvPicPr>
          <p:cNvPr id="1028" name="Picture 4" descr="https://soft-ok.net/uploads/posts/2015-06/1433581658_skyscanner-3-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24289" y="700947"/>
            <a:ext cx="2149344" cy="2149345"/>
          </a:xfrm>
          <a:prstGeom prst="rect">
            <a:avLst/>
          </a:prstGeom>
          <a:noFill/>
        </p:spPr>
      </p:pic>
      <p:pic>
        <p:nvPicPr>
          <p:cNvPr id="1030" name="Picture 6" descr="https://www.accountdl.com/wp-content/uploads/2018/06/expedia-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1375" y="3848991"/>
            <a:ext cx="3101975" cy="2313684"/>
          </a:xfrm>
          <a:prstGeom prst="rect">
            <a:avLst/>
          </a:prstGeom>
          <a:noFill/>
        </p:spPr>
      </p:pic>
      <p:pic>
        <p:nvPicPr>
          <p:cNvPr id="1032" name="Picture 8" descr="https://aeronautica.online/wp-content/uploads/2019/08/Smartavia-logo-1920x6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0375" y="3936603"/>
            <a:ext cx="7245350" cy="2264172"/>
          </a:xfrm>
          <a:prstGeom prst="rect">
            <a:avLst/>
          </a:prstGeom>
          <a:noFill/>
        </p:spPr>
      </p:pic>
      <p:pic>
        <p:nvPicPr>
          <p:cNvPr id="1034" name="Picture 10" descr="https://www.tripbeam.com/wp-content/uploads/2018/07/Lufthansa-Airline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84825" y="1876425"/>
            <a:ext cx="3016250" cy="24331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7400" y="622300"/>
            <a:ext cx="106172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действующего лица: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авиаперелёты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выполняет редко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поездки - увидеться с родственниками, друзьями. Гостиница не требуется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перелёт выполняется в компании клиент +1 взрослый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желание купить авиабилет только в одну сторону и без пересадок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цена билетов не имеет значения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предпочтительно, чтобы время вылета было утром или днем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даты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авиаперелета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могут варьироваться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плюс\минус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двое суток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опытный пользователь ПК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рассчитывает, что поиск и покупка билетов займет по времени не более 30 минут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является участником бонусных программ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предпочтительна оплата авиабилетов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банковской картой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риск возникновения потребности возврата авиабилетов минимален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4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Сценарий: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71700" lvl="4" indent="-342900">
              <a:buFont typeface="+mj-lt"/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Пользователь открывает сайт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71700" lvl="4" indent="-342900">
              <a:buFont typeface="+mj-lt"/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Пользователь выбирает точку «Откуда» и точку «Куда»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71700" lvl="4" indent="-342900">
              <a:buFont typeface="+mj-lt"/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Пользователь выбирает дату вылета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71700" lvl="4" indent="-342900">
              <a:buFont typeface="+mj-lt"/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Пользователь указывает количество пассажиров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71700" lvl="4" indent="-342900">
              <a:buFont typeface="+mj-lt"/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Пользователь просматривает варианты поиска с учетом предпочтений (прямой рейса, время вылета)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71700" lvl="4" indent="-342900">
              <a:buFont typeface="+mj-lt"/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Пользователь посматривает варианты поиска с учетом предпочтений на даты, ближайшие к выбранной дате вылета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71700" lvl="4" indent="-342900">
              <a:buFont typeface="+mj-lt"/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Пользователь выбирает рейс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71700" lvl="4" indent="-342900">
              <a:buFont typeface="+mj-lt"/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Пользователь заполняет данные по пассажирам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71700" lvl="4" indent="-342900">
              <a:buFont typeface="+mj-lt"/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Пользователь проверяет данные заказа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71700" lvl="4" indent="-342900">
              <a:buFont typeface="+mj-lt"/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Конец сценария (выбор способа оплаты и работу платежного сервиса не рассматриваем)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399" y="967654"/>
            <a:ext cx="7419109" cy="5027866"/>
          </a:xfrm>
        </p:spPr>
      </p:pic>
      <p:sp>
        <p:nvSpPr>
          <p:cNvPr id="6" name="Скругленный прямоугольник 5"/>
          <p:cNvSpPr/>
          <p:nvPr/>
        </p:nvSpPr>
        <p:spPr>
          <a:xfrm>
            <a:off x="2057400" y="1962785"/>
            <a:ext cx="3949065" cy="417195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52" y="757968"/>
            <a:ext cx="7487695" cy="19338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52" y="2811342"/>
            <a:ext cx="10058400" cy="31571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475345" y="841375"/>
            <a:ext cx="2953385" cy="17805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Ввод исходных данных поиска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639" y="764725"/>
            <a:ext cx="8678486" cy="43725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22" y="3958212"/>
            <a:ext cx="3838051" cy="21974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244" y="2263345"/>
            <a:ext cx="10058400" cy="19799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02" y="720961"/>
            <a:ext cx="6391589" cy="29254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900" y="2261291"/>
            <a:ext cx="7109236" cy="38979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1680" y="537845"/>
            <a:ext cx="4667250" cy="31432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Просмотр и сравнение вариантов, использование 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доп  опций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863" y="992837"/>
            <a:ext cx="7335274" cy="51632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198" y="743714"/>
            <a:ext cx="5822411" cy="52804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218" y="674634"/>
            <a:ext cx="4994300" cy="283892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164" y="1686005"/>
            <a:ext cx="7850500" cy="45107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979" y="750258"/>
            <a:ext cx="8291284" cy="53171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125" y="1304628"/>
            <a:ext cx="9497750" cy="42487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730" y="818785"/>
            <a:ext cx="9602540" cy="52204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1215" y="873125"/>
            <a:ext cx="298259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Vision</a:t>
            </a:r>
            <a:endParaRPr lang="en-US" sz="44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Видение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73855" y="914400"/>
            <a:ext cx="413385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Search</a:t>
            </a:r>
            <a:endParaRPr lang="ru-RU" sz="40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(Поиск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действующих лиц и вариантов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использования (ВИ))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1215" y="3251200"/>
            <a:ext cx="334327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Glossary</a:t>
            </a:r>
            <a:endParaRPr lang="en-US" sz="44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Глоссарий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91556" y="914401"/>
            <a:ext cx="364028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Use Cases</a:t>
            </a:r>
            <a:endParaRPr lang="ru-RU" sz="40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(Краткое описание ВИ)</a:t>
            </a:r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Essential</a:t>
            </a:r>
            <a:endParaRPr lang="en-US" sz="40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Полное описание ключевых ВИ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2573481" y="1190867"/>
            <a:ext cx="1600200" cy="305424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5915890" y="1159694"/>
            <a:ext cx="1600200" cy="305424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4238" y="623454"/>
            <a:ext cx="309649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Выбрать рейс и заполнить контактную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форму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297" y="1483883"/>
            <a:ext cx="8074628" cy="45116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741" y="651325"/>
            <a:ext cx="5803359" cy="55317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555" y="2082769"/>
            <a:ext cx="8621328" cy="2505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111" y="675210"/>
            <a:ext cx="4904743" cy="5455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870" y="651439"/>
            <a:ext cx="5601621" cy="5571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extBox 4"/>
          <p:cNvSpPr txBox="1"/>
          <p:nvPr/>
        </p:nvSpPr>
        <p:spPr>
          <a:xfrm>
            <a:off x="612140" y="603250"/>
            <a:ext cx="2953385" cy="17805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Ввод исходных данных поиска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754" y="692970"/>
            <a:ext cx="8678486" cy="43725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22" y="3958212"/>
            <a:ext cx="3838051" cy="2197407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extBox 4"/>
          <p:cNvSpPr txBox="1"/>
          <p:nvPr/>
        </p:nvSpPr>
        <p:spPr>
          <a:xfrm>
            <a:off x="612140" y="603250"/>
            <a:ext cx="2953385" cy="17805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Ввод исходных данных поиска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Изображение 5" descr="aero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94635" y="668655"/>
            <a:ext cx="8752205" cy="5004435"/>
          </a:xfrm>
          <a:prstGeom prst="rect">
            <a:avLst/>
          </a:prstGeom>
        </p:spPr>
      </p:pic>
      <p:pic>
        <p:nvPicPr>
          <p:cNvPr id="4" name="Изображение 3" descr="aero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050" y="4022725"/>
            <a:ext cx="4639310" cy="218122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02310" y="607060"/>
            <a:ext cx="3415665" cy="32315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Просмотр и сравнение вариантов, использование 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доп  опций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320" y="2199005"/>
            <a:ext cx="8107680" cy="4658995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02310" y="607060"/>
            <a:ext cx="4667250" cy="31432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Просмотр и сравнение вариантов, использование 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доп  опций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Изображение 2" descr="aero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35755" y="0"/>
            <a:ext cx="805624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 descr="aero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90445" y="0"/>
            <a:ext cx="761047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0728" y="696191"/>
            <a:ext cx="10903963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Первая версия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Use Case Diagram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на основании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Vision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Варианты использования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63687" y="1511844"/>
            <a:ext cx="5751588" cy="45262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4238" y="623454"/>
            <a:ext cx="309649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Выбрать рейс и заполнить контактную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форму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655" y="3016219"/>
            <a:ext cx="8621328" cy="2505425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4238" y="623454"/>
            <a:ext cx="309649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Выбрать рейс и заполнить контактную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форму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Изображение 3" descr="aero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57905" y="663575"/>
            <a:ext cx="6245860" cy="5582285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 descr="aero7-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94305" y="709930"/>
            <a:ext cx="6803390" cy="543814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 descr="aero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14525" y="0"/>
            <a:ext cx="836231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 descr="aero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14525" y="0"/>
            <a:ext cx="8362315" cy="6858000"/>
          </a:xfrm>
          <a:prstGeom prst="rect">
            <a:avLst/>
          </a:prstGeom>
        </p:spPr>
      </p:pic>
      <p:pic>
        <p:nvPicPr>
          <p:cNvPr id="3" name="Изображение 2" descr="aero7-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375" y="1404620"/>
            <a:ext cx="5429250" cy="4048125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 descr="aero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78000" y="0"/>
            <a:ext cx="863536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 descr="aero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40230" y="0"/>
            <a:ext cx="851154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 descr="aero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55520" y="0"/>
            <a:ext cx="76803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ainty1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5472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ainty2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5390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0728" y="696191"/>
            <a:ext cx="1090396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Описание действующих лиц: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94105" y="1518920"/>
            <a:ext cx="10278110" cy="46177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Классификация пользователей по выбранным критериям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Характеристика классов и отдельных лиц в каждом классе по ряду признаков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Формулировка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пользовательских историй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User Stories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Сбор и проведение анализа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User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Stories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ainty3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" y="227859"/>
            <a:ext cx="11887200" cy="6409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ainty2-1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5869" y="492125"/>
            <a:ext cx="11824681" cy="584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211" y="3660647"/>
            <a:ext cx="4890654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Как, </a:t>
            </a:r>
            <a:endParaRPr lang="ru-RU" sz="2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&lt;роль/персонаж пользователя&gt;, </a:t>
            </a:r>
            <a:endParaRPr lang="ru-RU" sz="2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&lt;что-то хочу получить&gt;, </a:t>
            </a:r>
            <a:endParaRPr lang="ru-RU" sz="2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с такой-то целью&gt; .</a:t>
            </a:r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373" y="5536738"/>
            <a:ext cx="10903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Корректировка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Use Case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Diagram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371" y="3020612"/>
            <a:ext cx="10903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Пользовательская история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34747" y="3908966"/>
            <a:ext cx="2317171" cy="1200329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Пользователь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Действие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Ценность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371" y="606779"/>
            <a:ext cx="10903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Категории пользователей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31103" y="1156466"/>
            <a:ext cx="1009649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18034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целевые \ второстепенные с точки зрения бизнес требований</a:t>
            </a:r>
            <a:endParaRPr lang="ru-RU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18034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частоте использования продукта;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18034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опыту в предметной области и опыту работы с компьютерными системами;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18034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требуемой им функциональности;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18034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задачам, которые им приходится выполнять;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18034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правам доступа к системе (например, обычный пользователь, гость или администратор).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лассы пользователей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73902" y="1174381"/>
            <a:ext cx="6044196" cy="51023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0728" y="589100"/>
            <a:ext cx="1090396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Пример классификации пользователей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39696" y="1367662"/>
            <a:ext cx="4890654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Когда, </a:t>
            </a:r>
            <a:endParaRPr lang="ru-RU" sz="2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&lt;ситуация&gt;, </a:t>
            </a:r>
            <a:endParaRPr lang="ru-RU" sz="2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я хочу 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&lt;мотивация&gt;, чтобы</a:t>
            </a:r>
            <a:endParaRPr lang="ru-RU" sz="2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ожидаемый результат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&gt; .</a:t>
            </a:r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3856" y="727627"/>
            <a:ext cx="1090396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Рабочая история (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Job Story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51232" y="1615981"/>
            <a:ext cx="2317171" cy="1198880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Ситуация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Мотивация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Результат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 1" descr="IMG_20230119_143508_433"/>
          <p:cNvPicPr>
            <a:picLocks noChangeAspect="1"/>
          </p:cNvPicPr>
          <p:nvPr/>
        </p:nvPicPr>
        <p:blipFill>
          <a:blip r:embed="rId1"/>
          <a:srcRect t="-110"/>
          <a:stretch>
            <a:fillRect/>
          </a:stretch>
        </p:blipFill>
        <p:spPr>
          <a:xfrm>
            <a:off x="1393825" y="1265555"/>
            <a:ext cx="4183380" cy="4188460"/>
          </a:xfrm>
          <a:prstGeom prst="rect">
            <a:avLst/>
          </a:prstGeom>
        </p:spPr>
      </p:pic>
      <p:pic>
        <p:nvPicPr>
          <p:cNvPr id="4" name="Изображение 3" descr="Screenshot_2025_09_15_00_33_02_82_cc0c40aae00121c8e1b1866ef91e05c7"/>
          <p:cNvPicPr>
            <a:picLocks noChangeAspect="1"/>
          </p:cNvPicPr>
          <p:nvPr/>
        </p:nvPicPr>
        <p:blipFill>
          <a:blip r:embed="rId2"/>
          <a:srcRect t="5315"/>
          <a:stretch>
            <a:fillRect/>
          </a:stretch>
        </p:blipFill>
        <p:spPr>
          <a:xfrm>
            <a:off x="7181850" y="251460"/>
            <a:ext cx="3070225" cy="649287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671*272"/>
  <p:tag name="TABLE_ENDDRAG_RECT" val="144*108*671*272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3629</Words>
  <Application>WPS Presentation</Application>
  <PresentationFormat>Произвольный</PresentationFormat>
  <Paragraphs>163</Paragraphs>
  <Slides>51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51</vt:i4>
      </vt:variant>
    </vt:vector>
  </HeadingPairs>
  <TitlesOfParts>
    <vt:vector size="63" baseType="lpstr">
      <vt:lpstr>Arial</vt:lpstr>
      <vt:lpstr>SimSun</vt:lpstr>
      <vt:lpstr>Wingdings</vt:lpstr>
      <vt:lpstr>Arial</vt:lpstr>
      <vt:lpstr>Symbol</vt:lpstr>
      <vt:lpstr>Times New Roman</vt:lpstr>
      <vt:lpstr>Calibri</vt:lpstr>
      <vt:lpstr>Microsoft YaHei</vt:lpstr>
      <vt:lpstr>Arial Unicode MS</vt:lpstr>
      <vt:lpstr>Garamond</vt:lpstr>
      <vt:lpstr>Segoe Print</vt:lpstr>
      <vt:lpstr>Натуральные материалы</vt:lpstr>
      <vt:lpstr>Пользователи. Пользовательские требования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Angel</dc:creator>
  <cp:lastModifiedBy>Angel</cp:lastModifiedBy>
  <cp:revision>42</cp:revision>
  <dcterms:created xsi:type="dcterms:W3CDTF">2019-09-20T08:14:00Z</dcterms:created>
  <dcterms:modified xsi:type="dcterms:W3CDTF">2025-10-12T19:49:44Z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355F90F845744F2397AAD32A34FA8D38_12</vt:lpwstr>
  </property>
  <property fmtid="{D5CDD505-2E9C-101B-9397-08002B2CF9AE}" pid="3" name="KSOProductBuildVer">
    <vt:lpwstr>1049-12.2.0.22556</vt:lpwstr>
  </property>
</Properties>
</file>