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69" r:id="rId8"/>
    <p:sldId id="270" r:id="rId9"/>
    <p:sldId id="271" r:id="rId10"/>
    <p:sldId id="257" r:id="rId11"/>
    <p:sldId id="258" r:id="rId12"/>
    <p:sldId id="259" r:id="rId13"/>
    <p:sldId id="273" r:id="rId14"/>
    <p:sldId id="275" r:id="rId15"/>
    <p:sldId id="260" r:id="rId16"/>
    <p:sldId id="294" r:id="rId17"/>
    <p:sldId id="261" r:id="rId18"/>
    <p:sldId id="262" r:id="rId19"/>
    <p:sldId id="263" r:id="rId20"/>
    <p:sldId id="272" r:id="rId21"/>
    <p:sldId id="286" r:id="rId22"/>
    <p:sldId id="287" r:id="rId23"/>
    <p:sldId id="264" r:id="rId24"/>
    <p:sldId id="293" r:id="rId25"/>
    <p:sldId id="316" r:id="rId26"/>
    <p:sldId id="265" r:id="rId27"/>
    <p:sldId id="266" r:id="rId28"/>
    <p:sldId id="295" r:id="rId29"/>
    <p:sldId id="274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</p:sldIdLst>
  <p:sldSz cx="12192000" cy="6858000"/>
  <p:notesSz cx="7559675" cy="1069149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352" y="60"/>
      </p:cViewPr>
      <p:guideLst>
        <p:guide orient="horz" pos="2159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9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4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4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4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2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2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3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3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3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image" Target="../media/image5.png"/><Relationship Id="rId16" Type="http://schemas.openxmlformats.org/officeDocument/2006/relationships/image" Target="../media/image4.png"/><Relationship Id="rId15" Type="http://schemas.openxmlformats.org/officeDocument/2006/relationships/image" Target="../media/image3.png"/><Relationship Id="rId14" Type="http://schemas.openxmlformats.org/officeDocument/2006/relationships/image" Target="../media/image2.png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5" Type="http://schemas.openxmlformats.org/officeDocument/2006/relationships/image" Target="../media/image3.png"/><Relationship Id="rId14" Type="http://schemas.openxmlformats.org/officeDocument/2006/relationships/image" Target="../media/image2.png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3.xml"/><Relationship Id="rId15" Type="http://schemas.openxmlformats.org/officeDocument/2006/relationships/image" Target="../media/image3.png"/><Relationship Id="rId14" Type="http://schemas.openxmlformats.org/officeDocument/2006/relationships/image" Target="../media/image2.png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6" Type="http://schemas.openxmlformats.org/officeDocument/2006/relationships/theme" Target="../theme/theme4.xml"/><Relationship Id="rId15" Type="http://schemas.openxmlformats.org/officeDocument/2006/relationships/image" Target="../media/image3.png"/><Relationship Id="rId14" Type="http://schemas.openxmlformats.org/officeDocument/2006/relationships/image" Target="../media/image2.png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6" Type="http://schemas.openxmlformats.org/officeDocument/2006/relationships/theme" Target="../theme/theme5.xml"/><Relationship Id="rId15" Type="http://schemas.openxmlformats.org/officeDocument/2006/relationships/image" Target="../media/image3.png"/><Relationship Id="rId14" Type="http://schemas.openxmlformats.org/officeDocument/2006/relationships/image" Target="../media/image2.png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"/>
          <p:cNvGrpSpPr/>
          <p:nvPr/>
        </p:nvGrpSpPr>
        <p:grpSpPr>
          <a:xfrm>
            <a:off x="-15840" y="0"/>
            <a:ext cx="12229560" cy="6855840"/>
            <a:chOff x="-15840" y="0"/>
            <a:chExt cx="12229560" cy="6855840"/>
          </a:xfrm>
        </p:grpSpPr>
        <p:pic>
          <p:nvPicPr>
            <p:cNvPr id="17" name="Picture 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ln>
              <a:noFill/>
            </a:ln>
          </p:spPr>
        </p:pic>
        <p:sp>
          <p:nvSpPr>
            <p:cNvPr id="2" name="CustomShape 2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40"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pic>
          <p:nvPicPr>
            <p:cNvPr id="3" name="Picture 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-15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" name="Picture 1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436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" name="Group 3"/>
          <p:cNvGrpSpPr/>
          <p:nvPr/>
        </p:nvGrpSpPr>
        <p:grpSpPr>
          <a:xfrm>
            <a:off x="-16920" y="0"/>
            <a:ext cx="12230640" cy="6855840"/>
            <a:chOff x="-16920" y="0"/>
            <a:chExt cx="12230640" cy="6855840"/>
          </a:xfrm>
        </p:grpSpPr>
        <p:pic>
          <p:nvPicPr>
            <p:cNvPr id="6" name="Picture 1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ln>
              <a:noFill/>
            </a:ln>
          </p:spPr>
        </p:pic>
        <p:sp>
          <p:nvSpPr>
            <p:cNvPr id="7" name="CustomShape 4"/>
            <p:cNvSpPr/>
            <p:nvPr/>
          </p:nvSpPr>
          <p:spPr>
            <a:xfrm>
              <a:off x="2328480" y="1540800"/>
              <a:ext cx="7543440" cy="3835080"/>
            </a:xfrm>
            <a:prstGeom prst="rect">
              <a:avLst/>
            </a:prstGeom>
            <a:noFill/>
            <a:ln w="15840"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pic>
          <p:nvPicPr>
            <p:cNvPr id="8" name="Picture 1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-16920" y="3147480"/>
              <a:ext cx="2477520" cy="612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736200" y="3147480"/>
              <a:ext cx="2477520" cy="612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0" name="PlaceHolder 5"/>
          <p:cNvSpPr>
            <a:spLocks noGrp="1"/>
          </p:cNvSpPr>
          <p:nvPr>
            <p:ph type="title"/>
          </p:nvPr>
        </p:nvSpPr>
        <p:spPr>
          <a:xfrm>
            <a:off x="2692440" y="1871280"/>
            <a:ext cx="6815160" cy="15152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5400" b="0" strike="noStrike" spc="-1">
                <a:solidFill>
                  <a:srgbClr val="262626"/>
                </a:solidFill>
                <a:latin typeface="Garamond"/>
              </a:rPr>
              <a:t>Образец заголовка</a:t>
            </a:r>
            <a:endParaRPr lang="en-US" sz="54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1" name="PlaceHolder 6"/>
          <p:cNvSpPr>
            <a:spLocks noGrp="1"/>
          </p:cNvSpPr>
          <p:nvPr>
            <p:ph type="dt"/>
          </p:nvPr>
        </p:nvSpPr>
        <p:spPr>
          <a:xfrm>
            <a:off x="7983360" y="5037840"/>
            <a:ext cx="89712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C245584-3564-4698-BF1D-9089134D6FD7}" type="datetime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12" name="PlaceHolder 7"/>
          <p:cNvSpPr>
            <a:spLocks noGrp="1"/>
          </p:cNvSpPr>
          <p:nvPr>
            <p:ph type="ftr"/>
          </p:nvPr>
        </p:nvSpPr>
        <p:spPr>
          <a:xfrm>
            <a:off x="2692440" y="5037840"/>
            <a:ext cx="521424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13" name="PlaceHolder 8"/>
          <p:cNvSpPr>
            <a:spLocks noGrp="1"/>
          </p:cNvSpPr>
          <p:nvPr>
            <p:ph type="sldNum"/>
          </p:nvPr>
        </p:nvSpPr>
        <p:spPr>
          <a:xfrm>
            <a:off x="8956800" y="5037840"/>
            <a:ext cx="55080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221060F-411F-456A-B877-17F69C3284A7}" type="slidenum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14" name="Line 9"/>
          <p:cNvSpPr/>
          <p:nvPr/>
        </p:nvSpPr>
        <p:spPr>
          <a:xfrm>
            <a:off x="2692080" y="3521880"/>
            <a:ext cx="6815880" cy="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5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solidFill>
                  <a:srgbClr val="262626"/>
                </a:solidFill>
                <a:latin typeface="Garamond"/>
              </a:rPr>
              <a:t>Для правки структуры щёлкните мышью</a:t>
            </a:r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800" b="0" strike="noStrike" spc="-1">
                <a:solidFill>
                  <a:srgbClr val="262626"/>
                </a:solidFill>
                <a:latin typeface="Garamond"/>
              </a:rPr>
              <a:t>Второй уровень структуры</a:t>
            </a:r>
            <a:endParaRPr lang="en-US" sz="1800" b="0" strike="noStrike" spc="-1">
              <a:solidFill>
                <a:srgbClr val="262626"/>
              </a:solidFill>
              <a:latin typeface="Garamond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1600" b="0" strike="noStrike" spc="-1">
                <a:solidFill>
                  <a:srgbClr val="262626"/>
                </a:solidFill>
                <a:latin typeface="Garamond"/>
              </a:rPr>
              <a:t>Третий уровень структуры</a:t>
            </a:r>
            <a:endParaRPr lang="en-US" sz="1600" b="0" strike="noStrike" spc="-1">
              <a:solidFill>
                <a:srgbClr val="262626"/>
              </a:solidFill>
              <a:latin typeface="Garamond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400" b="0" strike="noStrike" spc="-1">
                <a:solidFill>
                  <a:srgbClr val="262626"/>
                </a:solidFill>
                <a:latin typeface="Garamond"/>
              </a:rPr>
              <a:t>Четвёртый уровень структуры</a:t>
            </a:r>
            <a:endParaRPr lang="en-US" sz="1400" b="0" strike="noStrike" spc="-1">
              <a:solidFill>
                <a:srgbClr val="262626"/>
              </a:solidFill>
              <a:latin typeface="Garamond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Пятый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Шестой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Седьмой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1"/>
          <p:cNvGrpSpPr/>
          <p:nvPr/>
        </p:nvGrpSpPr>
        <p:grpSpPr>
          <a:xfrm>
            <a:off x="-15840" y="0"/>
            <a:ext cx="12229560" cy="6855840"/>
            <a:chOff x="-15840" y="0"/>
            <a:chExt cx="12229560" cy="6855840"/>
          </a:xfrm>
        </p:grpSpPr>
        <p:pic>
          <p:nvPicPr>
            <p:cNvPr id="53" name="Picture 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ln>
              <a:noFill/>
            </a:ln>
          </p:spPr>
        </p:pic>
        <p:sp>
          <p:nvSpPr>
            <p:cNvPr id="54" name="CustomShape 2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40"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pic>
          <p:nvPicPr>
            <p:cNvPr id="55" name="Picture 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-15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1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436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7" name="PlaceHolder 3"/>
          <p:cNvSpPr>
            <a:spLocks noGrp="1"/>
          </p:cNvSpPr>
          <p:nvPr>
            <p:ph type="dt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4B61C3D-3906-4BB2-8AE5-FC60976867AD}" type="datetime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ftr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sldNum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84A7E80-6F6C-4A18-8074-328275A6C8D5}" type="slidenum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Garamond"/>
              </a:rPr>
              <a:t>Для правки текста заглавия щёлкните мышью</a:t>
            </a:r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61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solidFill>
                  <a:srgbClr val="262626"/>
                </a:solidFill>
                <a:latin typeface="Garamond"/>
              </a:rPr>
              <a:t>Для правки структуры щёлкните мышью</a:t>
            </a:r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800" b="0" strike="noStrike" spc="-1">
                <a:solidFill>
                  <a:srgbClr val="262626"/>
                </a:solidFill>
                <a:latin typeface="Garamond"/>
              </a:rPr>
              <a:t>Второй уровень структуры</a:t>
            </a:r>
            <a:endParaRPr lang="en-US" sz="1800" b="0" strike="noStrike" spc="-1">
              <a:solidFill>
                <a:srgbClr val="262626"/>
              </a:solidFill>
              <a:latin typeface="Garamond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1600" b="0" strike="noStrike" spc="-1">
                <a:solidFill>
                  <a:srgbClr val="262626"/>
                </a:solidFill>
                <a:latin typeface="Garamond"/>
              </a:rPr>
              <a:t>Третий уровень структуры</a:t>
            </a:r>
            <a:endParaRPr lang="en-US" sz="1600" b="0" strike="noStrike" spc="-1">
              <a:solidFill>
                <a:srgbClr val="262626"/>
              </a:solidFill>
              <a:latin typeface="Garamond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400" b="0" strike="noStrike" spc="-1">
                <a:solidFill>
                  <a:srgbClr val="262626"/>
                </a:solidFill>
                <a:latin typeface="Garamond"/>
              </a:rPr>
              <a:t>Четвёртый уровень структуры</a:t>
            </a:r>
            <a:endParaRPr lang="en-US" sz="1400" b="0" strike="noStrike" spc="-1">
              <a:solidFill>
                <a:srgbClr val="262626"/>
              </a:solidFill>
              <a:latin typeface="Garamond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Пятый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Шестой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Седьмой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1"/>
          <p:cNvGrpSpPr/>
          <p:nvPr/>
        </p:nvGrpSpPr>
        <p:grpSpPr>
          <a:xfrm>
            <a:off x="-15840" y="0"/>
            <a:ext cx="12229560" cy="6855840"/>
            <a:chOff x="-15840" y="0"/>
            <a:chExt cx="12229560" cy="6855840"/>
          </a:xfrm>
        </p:grpSpPr>
        <p:pic>
          <p:nvPicPr>
            <p:cNvPr id="99" name="Picture 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0" name="CustomShape 2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40"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pic>
          <p:nvPicPr>
            <p:cNvPr id="101" name="Picture 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-15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2" name="Picture 1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436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03" name="PlaceHolder 3"/>
          <p:cNvSpPr>
            <a:spLocks noGrp="1"/>
          </p:cNvSpPr>
          <p:nvPr>
            <p:ph type="dt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52F9CF0-46F4-4C29-8CAF-7356DF9EB821}" type="datetime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ftr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105" name="PlaceHolder 5"/>
          <p:cNvSpPr>
            <a:spLocks noGrp="1"/>
          </p:cNvSpPr>
          <p:nvPr>
            <p:ph type="sldNum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D49545C-6029-4412-9F36-CF09ADCBF787}" type="slidenum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106" name="PlaceHolder 6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Garamond"/>
              </a:rPr>
              <a:t>Для правки текста заглавия щёлкните мышью</a:t>
            </a:r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07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solidFill>
                  <a:srgbClr val="262626"/>
                </a:solidFill>
                <a:latin typeface="Garamond"/>
              </a:rPr>
              <a:t>Для правки структуры щёлкните мышью</a:t>
            </a:r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800" b="0" strike="noStrike" spc="-1">
                <a:solidFill>
                  <a:srgbClr val="262626"/>
                </a:solidFill>
                <a:latin typeface="Garamond"/>
              </a:rPr>
              <a:t>Второй уровень структуры</a:t>
            </a:r>
            <a:endParaRPr lang="en-US" sz="1800" b="0" strike="noStrike" spc="-1">
              <a:solidFill>
                <a:srgbClr val="262626"/>
              </a:solidFill>
              <a:latin typeface="Garamond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1600" b="0" strike="noStrike" spc="-1">
                <a:solidFill>
                  <a:srgbClr val="262626"/>
                </a:solidFill>
                <a:latin typeface="Garamond"/>
              </a:rPr>
              <a:t>Третий уровень структуры</a:t>
            </a:r>
            <a:endParaRPr lang="en-US" sz="1600" b="0" strike="noStrike" spc="-1">
              <a:solidFill>
                <a:srgbClr val="262626"/>
              </a:solidFill>
              <a:latin typeface="Garamond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400" b="0" strike="noStrike" spc="-1">
                <a:solidFill>
                  <a:srgbClr val="262626"/>
                </a:solidFill>
                <a:latin typeface="Garamond"/>
              </a:rPr>
              <a:t>Четвёртый уровень структуры</a:t>
            </a:r>
            <a:endParaRPr lang="en-US" sz="1400" b="0" strike="noStrike" spc="-1">
              <a:solidFill>
                <a:srgbClr val="262626"/>
              </a:solidFill>
              <a:latin typeface="Garamond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Пятый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Шестой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Седьмой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roup 1"/>
          <p:cNvGrpSpPr/>
          <p:nvPr/>
        </p:nvGrpSpPr>
        <p:grpSpPr>
          <a:xfrm>
            <a:off x="-15840" y="0"/>
            <a:ext cx="12229560" cy="6855840"/>
            <a:chOff x="-15840" y="0"/>
            <a:chExt cx="12229560" cy="6855840"/>
          </a:xfrm>
        </p:grpSpPr>
        <p:pic>
          <p:nvPicPr>
            <p:cNvPr id="145" name="Picture 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46" name="CustomShape 2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40"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pic>
          <p:nvPicPr>
            <p:cNvPr id="147" name="Picture 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-15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8" name="Picture 1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436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49" name="PlaceHolder 3"/>
          <p:cNvSpPr>
            <a:spLocks noGrp="1"/>
          </p:cNvSpPr>
          <p:nvPr>
            <p:ph type="dt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414AF40-7E24-4BB4-86B5-4344CA249817}" type="datetime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ftr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 type="sldNum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174F69E-4CEB-44D4-8DAB-0AFD1750DB2D}" type="slidenum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152" name="PlaceHolder 6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Garamond"/>
              </a:rPr>
              <a:t>Для правки текста заглавия щёлкните мышью</a:t>
            </a:r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53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solidFill>
                  <a:srgbClr val="262626"/>
                </a:solidFill>
                <a:latin typeface="Garamond"/>
              </a:rPr>
              <a:t>Для правки структуры щёлкните мышью</a:t>
            </a:r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800" b="0" strike="noStrike" spc="-1">
                <a:solidFill>
                  <a:srgbClr val="262626"/>
                </a:solidFill>
                <a:latin typeface="Garamond"/>
              </a:rPr>
              <a:t>Второй уровень структуры</a:t>
            </a:r>
            <a:endParaRPr lang="en-US" sz="1800" b="0" strike="noStrike" spc="-1">
              <a:solidFill>
                <a:srgbClr val="262626"/>
              </a:solidFill>
              <a:latin typeface="Garamond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1600" b="0" strike="noStrike" spc="-1">
                <a:solidFill>
                  <a:srgbClr val="262626"/>
                </a:solidFill>
                <a:latin typeface="Garamond"/>
              </a:rPr>
              <a:t>Третий уровень структуры</a:t>
            </a:r>
            <a:endParaRPr lang="en-US" sz="1600" b="0" strike="noStrike" spc="-1">
              <a:solidFill>
                <a:srgbClr val="262626"/>
              </a:solidFill>
              <a:latin typeface="Garamond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400" b="0" strike="noStrike" spc="-1">
                <a:solidFill>
                  <a:srgbClr val="262626"/>
                </a:solidFill>
                <a:latin typeface="Garamond"/>
              </a:rPr>
              <a:t>Четвёртый уровень структуры</a:t>
            </a:r>
            <a:endParaRPr lang="en-US" sz="1400" b="0" strike="noStrike" spc="-1">
              <a:solidFill>
                <a:srgbClr val="262626"/>
              </a:solidFill>
              <a:latin typeface="Garamond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Пятый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Шестой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Седьмой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up 1"/>
          <p:cNvGrpSpPr/>
          <p:nvPr/>
        </p:nvGrpSpPr>
        <p:grpSpPr>
          <a:xfrm>
            <a:off x="-15840" y="0"/>
            <a:ext cx="12229560" cy="6855840"/>
            <a:chOff x="-15840" y="0"/>
            <a:chExt cx="12229560" cy="6855840"/>
          </a:xfrm>
        </p:grpSpPr>
        <p:pic>
          <p:nvPicPr>
            <p:cNvPr id="191" name="Picture 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92" name="CustomShape 2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40"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pic>
          <p:nvPicPr>
            <p:cNvPr id="193" name="Picture 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-15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4" name="Picture 1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436840" y="3153960"/>
              <a:ext cx="776880" cy="6062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95" name="PlaceHolder 3"/>
          <p:cNvSpPr>
            <a:spLocks noGrp="1"/>
          </p:cNvSpPr>
          <p:nvPr>
            <p:ph type="dt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27E7ADF-A773-4DFD-9646-1FFD9A4567A5}" type="datetime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ftr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 type="sldNum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337B031-752D-4CC1-99A3-7A2DF669C858}" type="slidenum">
              <a:rPr lang="ru-RU" sz="1000" b="0" strike="noStrike" spc="-1">
                <a:solidFill>
                  <a:srgbClr val="000000"/>
                </a:solidFill>
                <a:latin typeface="Garamond"/>
              </a:rPr>
            </a:fld>
            <a:endParaRPr lang="ru-RU" sz="1000" b="0" strike="noStrike" spc="-1">
              <a:latin typeface="Times New Roman" panose="02020603050405020304"/>
            </a:endParaRPr>
          </a:p>
        </p:txBody>
      </p:sp>
      <p:sp>
        <p:nvSpPr>
          <p:cNvPr id="198" name="PlaceHolder 6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Garamond"/>
              </a:rPr>
              <a:t>Для правки текста заглавия щёлкните мышью</a:t>
            </a:r>
            <a:endParaRPr lang="en-US" sz="1800" b="0" strike="noStrike" spc="-1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199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solidFill>
                  <a:srgbClr val="262626"/>
                </a:solidFill>
                <a:latin typeface="Garamond"/>
              </a:rPr>
              <a:t>Для правки структуры щёлкните мышью</a:t>
            </a:r>
            <a:endParaRPr lang="en-US" sz="2400" b="0" strike="noStrike" spc="-1">
              <a:solidFill>
                <a:srgbClr val="262626"/>
              </a:solidFill>
              <a:latin typeface="Garamond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800" b="0" strike="noStrike" spc="-1">
                <a:solidFill>
                  <a:srgbClr val="262626"/>
                </a:solidFill>
                <a:latin typeface="Garamond"/>
              </a:rPr>
              <a:t>Второй уровень структуры</a:t>
            </a:r>
            <a:endParaRPr lang="en-US" sz="1800" b="0" strike="noStrike" spc="-1">
              <a:solidFill>
                <a:srgbClr val="262626"/>
              </a:solidFill>
              <a:latin typeface="Garamond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1600" b="0" strike="noStrike" spc="-1">
                <a:solidFill>
                  <a:srgbClr val="262626"/>
                </a:solidFill>
                <a:latin typeface="Garamond"/>
              </a:rPr>
              <a:t>Третий уровень структуры</a:t>
            </a:r>
            <a:endParaRPr lang="en-US" sz="1600" b="0" strike="noStrike" spc="-1">
              <a:solidFill>
                <a:srgbClr val="262626"/>
              </a:solidFill>
              <a:latin typeface="Garamond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1400" b="0" strike="noStrike" spc="-1">
                <a:solidFill>
                  <a:srgbClr val="262626"/>
                </a:solidFill>
                <a:latin typeface="Garamond"/>
              </a:rPr>
              <a:t>Четвёртый уровень структуры</a:t>
            </a:r>
            <a:endParaRPr lang="en-US" sz="1400" b="0" strike="noStrike" spc="-1">
              <a:solidFill>
                <a:srgbClr val="262626"/>
              </a:solidFill>
              <a:latin typeface="Garamond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Пятый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Шестой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aramond"/>
              </a:rPr>
              <a:t>Седьмой уровень структуры</a:t>
            </a:r>
            <a:endParaRPr lang="en-US" sz="2000" b="0" strike="noStrike" spc="-1">
              <a:solidFill>
                <a:srgbClr val="262626"/>
              </a:solidFill>
              <a:latin typeface="Garamond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7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7.xml"/><Relationship Id="rId1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7.xml"/><Relationship Id="rId1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3022920" y="2016000"/>
            <a:ext cx="6337080" cy="30225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5400" b="0" strike="noStrike" spc="-1">
                <a:solidFill>
                  <a:srgbClr val="262626"/>
                </a:solidFill>
                <a:latin typeface="+mj-lt"/>
                <a:cs typeface="+mj-lt"/>
              </a:rPr>
              <a:t>Требования </a:t>
            </a:r>
            <a:br>
              <a:rPr>
                <a:latin typeface="+mj-lt"/>
                <a:cs typeface="+mj-lt"/>
              </a:rPr>
            </a:br>
            <a:r>
              <a:rPr lang="en-US" sz="5400" b="0" strike="noStrike" spc="-1">
                <a:solidFill>
                  <a:srgbClr val="262626"/>
                </a:solidFill>
                <a:latin typeface="+mj-lt"/>
                <a:cs typeface="+mj-lt"/>
              </a:rPr>
              <a:t>к системе </a:t>
            </a:r>
            <a:br>
              <a:rPr lang="en-US" sz="5400" b="0" strike="noStrike" spc="-1">
                <a:solidFill>
                  <a:srgbClr val="262626"/>
                </a:solidFill>
                <a:latin typeface="+mj-lt"/>
                <a:cs typeface="+mj-lt"/>
              </a:rPr>
            </a:br>
            <a:endParaRPr lang="en-US" sz="5400" b="0" strike="noStrike" spc="-1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Рисунок 24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448000" y="1224000"/>
            <a:ext cx="7167960" cy="4868280"/>
          </a:xfrm>
          <a:prstGeom prst="rect">
            <a:avLst/>
          </a:prstGeom>
          <a:ln>
            <a:noFill/>
          </a:ln>
        </p:spPr>
      </p:pic>
      <p:sp>
        <p:nvSpPr>
          <p:cNvPr id="244" name="TextShape 1"/>
          <p:cNvSpPr txBox="1"/>
          <p:nvPr/>
        </p:nvSpPr>
        <p:spPr>
          <a:xfrm>
            <a:off x="720000" y="505440"/>
            <a:ext cx="10584000" cy="15825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Выявление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 </a:t>
            </a: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заинтересованных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 </a:t>
            </a: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лиц</a:t>
            </a:r>
            <a:br>
              <a:rPr dirty="0"/>
            </a:br>
            <a:endParaRPr lang="en-US" sz="5400" b="0" strike="noStrike" spc="-1" dirty="0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Shape 2"/>
          <p:cNvSpPr txBox="1"/>
          <p:nvPr/>
        </p:nvSpPr>
        <p:spPr>
          <a:xfrm>
            <a:off x="1044150" y="1844467"/>
            <a:ext cx="9936000" cy="37841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spc="-1" dirty="0">
                <a:latin typeface="Times New Roman" panose="02020603050405020304"/>
              </a:rPr>
              <a:t>Заинтересованное лицо</a:t>
            </a:r>
            <a:endParaRPr lang="ru-RU" sz="2400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4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spc="-1" dirty="0">
                <a:latin typeface="Times New Roman" panose="02020603050405020304"/>
              </a:rPr>
              <a:t>Описание (потребности, ценности)</a:t>
            </a:r>
            <a:endParaRPr lang="ru-RU" sz="2400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4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spc="-1" dirty="0">
                <a:latin typeface="Times New Roman" panose="02020603050405020304"/>
              </a:rPr>
              <a:t>Является ли пользователем</a:t>
            </a:r>
            <a:endParaRPr lang="ru-RU" sz="2400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4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spc="-1" dirty="0">
                <a:latin typeface="Times New Roman" panose="02020603050405020304"/>
              </a:rPr>
              <a:t>Степень влияния</a:t>
            </a:r>
            <a:endParaRPr lang="ru-RU" sz="2400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4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spc="-1" dirty="0">
                <a:latin typeface="Times New Roman" panose="02020603050405020304"/>
              </a:rPr>
              <a:t>Контакты</a:t>
            </a:r>
            <a:endParaRPr lang="ru-RU" sz="24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400" spc="-1" dirty="0">
              <a:latin typeface="Times New Roman" panose="02020603050405020304"/>
            </a:endParaRPr>
          </a:p>
        </p:txBody>
      </p:sp>
      <p:sp>
        <p:nvSpPr>
          <p:cNvPr id="244" name="TextShape 1"/>
          <p:cNvSpPr txBox="1"/>
          <p:nvPr/>
        </p:nvSpPr>
        <p:spPr>
          <a:xfrm>
            <a:off x="720000" y="505440"/>
            <a:ext cx="10584000" cy="15825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Выявление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 </a:t>
            </a: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заинтересованных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 </a:t>
            </a: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лиц</a:t>
            </a:r>
            <a:br>
              <a:rPr dirty="0"/>
            </a:br>
            <a:endParaRPr lang="en-US" sz="5400" b="0" strike="noStrike" spc="-1" dirty="0">
              <a:solidFill>
                <a:srgbClr val="000000"/>
              </a:solidFill>
              <a:latin typeface="Garamon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Рисунок 24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304000" y="1274400"/>
            <a:ext cx="6552000" cy="4936320"/>
          </a:xfrm>
          <a:prstGeom prst="rect">
            <a:avLst/>
          </a:prstGeom>
          <a:ln>
            <a:noFill/>
          </a:ln>
        </p:spPr>
      </p:pic>
      <p:sp>
        <p:nvSpPr>
          <p:cNvPr id="4" name="TextShape 1"/>
          <p:cNvSpPr txBox="1"/>
          <p:nvPr/>
        </p:nvSpPr>
        <p:spPr>
          <a:xfrm>
            <a:off x="720000" y="505440"/>
            <a:ext cx="10584000" cy="15825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Целеполагание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 (</a:t>
            </a: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позиционирование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)</a:t>
            </a:r>
            <a:br>
              <a:rPr sz="1400" dirty="0">
                <a:latin typeface="+mj-lt"/>
              </a:rPr>
            </a:br>
            <a:endParaRPr lang="en-US" sz="4400" b="0" strike="noStrike" spc="-1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Рисунок 246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64720" y="1800000"/>
            <a:ext cx="3959280" cy="1132920"/>
          </a:xfrm>
          <a:prstGeom prst="rect">
            <a:avLst/>
          </a:prstGeom>
          <a:ln>
            <a:noFill/>
          </a:ln>
        </p:spPr>
      </p:pic>
      <p:pic>
        <p:nvPicPr>
          <p:cNvPr id="248" name="Рисунок 24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840" y="4032000"/>
            <a:ext cx="5798160" cy="962280"/>
          </a:xfrm>
          <a:prstGeom prst="rect">
            <a:avLst/>
          </a:prstGeom>
          <a:ln>
            <a:noFill/>
          </a:ln>
        </p:spPr>
      </p:pic>
      <p:sp>
        <p:nvSpPr>
          <p:cNvPr id="5" name="TextShape 1"/>
          <p:cNvSpPr txBox="1"/>
          <p:nvPr/>
        </p:nvSpPr>
        <p:spPr>
          <a:xfrm>
            <a:off x="720000" y="505440"/>
            <a:ext cx="10584000" cy="15825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Целеполагание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 (</a:t>
            </a: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позиционирование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)</a:t>
            </a:r>
            <a:br>
              <a:rPr sz="1400" dirty="0">
                <a:latin typeface="+mj-lt"/>
              </a:rPr>
            </a:br>
            <a:endParaRPr lang="en-US" sz="4400" b="0" strike="noStrike" spc="-1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Рисунок 249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64720" y="1800000"/>
            <a:ext cx="3959280" cy="1132920"/>
          </a:xfrm>
          <a:prstGeom prst="rect">
            <a:avLst/>
          </a:prstGeom>
          <a:ln>
            <a:noFill/>
          </a:ln>
        </p:spPr>
      </p:pic>
      <p:pic>
        <p:nvPicPr>
          <p:cNvPr id="251" name="Рисунок 25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1840" y="4032000"/>
            <a:ext cx="5798160" cy="962280"/>
          </a:xfrm>
          <a:prstGeom prst="rect">
            <a:avLst/>
          </a:prstGeom>
          <a:ln>
            <a:noFill/>
          </a:ln>
        </p:spPr>
      </p:pic>
      <p:pic>
        <p:nvPicPr>
          <p:cNvPr id="252" name="Рисунок 251"/>
          <p:cNvPicPr/>
          <p:nvPr/>
        </p:nvPicPr>
        <p:blipFill>
          <a:blip r:embed="rId3" cstate="print"/>
          <a:stretch>
            <a:fillRect/>
          </a:stretch>
        </p:blipFill>
        <p:spPr>
          <a:xfrm rot="21590400">
            <a:off x="7650000" y="1602000"/>
            <a:ext cx="3504960" cy="3504960"/>
          </a:xfrm>
          <a:prstGeom prst="rect">
            <a:avLst/>
          </a:prstGeom>
          <a:ln>
            <a:noFill/>
          </a:ln>
        </p:spPr>
      </p:pic>
      <p:sp>
        <p:nvSpPr>
          <p:cNvPr id="253" name="TextShape 1"/>
          <p:cNvSpPr txBox="1"/>
          <p:nvPr/>
        </p:nvSpPr>
        <p:spPr>
          <a:xfrm>
            <a:off x="720000" y="505440"/>
            <a:ext cx="10584000" cy="15825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Целеполагание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 (</a:t>
            </a:r>
            <a:r>
              <a:rPr lang="en-US" sz="4400" b="0" strike="noStrike" spc="-1" dirty="0" err="1">
                <a:solidFill>
                  <a:srgbClr val="262626"/>
                </a:solidFill>
                <a:latin typeface="+mj-lt"/>
              </a:rPr>
              <a:t>позиционирование</a:t>
            </a:r>
            <a:r>
              <a:rPr lang="en-US" sz="4400" b="0" strike="noStrike" spc="-1" dirty="0">
                <a:solidFill>
                  <a:srgbClr val="262626"/>
                </a:solidFill>
                <a:latin typeface="+mj-lt"/>
              </a:rPr>
              <a:t>)</a:t>
            </a:r>
            <a:br>
              <a:rPr sz="1400" dirty="0">
                <a:latin typeface="+mj-lt"/>
              </a:rPr>
            </a:br>
            <a:endParaRPr lang="en-US" sz="4400" b="0" strike="noStrike" spc="-1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254" name="Рисунок 25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90320" y="4392000"/>
            <a:ext cx="697680" cy="697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48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3861" y="764857"/>
            <a:ext cx="6624638" cy="529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Shape 2"/>
          <p:cNvSpPr txBox="1"/>
          <p:nvPr/>
        </p:nvSpPr>
        <p:spPr>
          <a:xfrm>
            <a:off x="839765" y="1772713"/>
            <a:ext cx="9936000" cy="267620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spc="-1" dirty="0">
                <a:latin typeface="Times New Roman" panose="02020603050405020304"/>
              </a:rPr>
              <a:t>Откуда</a:t>
            </a:r>
            <a:endParaRPr lang="ru-RU" sz="24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400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 dirty="0">
                <a:latin typeface="Times New Roman" panose="02020603050405020304"/>
              </a:rPr>
              <a:t>Что</a:t>
            </a:r>
            <a:endParaRPr lang="ru-RU" sz="24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4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 dirty="0">
                <a:latin typeface="Times New Roman" panose="02020603050405020304"/>
              </a:rPr>
              <a:t>Куда</a:t>
            </a:r>
            <a:endParaRPr lang="ru-RU" sz="24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400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 dirty="0">
                <a:latin typeface="Times New Roman" panose="02020603050405020304"/>
              </a:rPr>
              <a:t>Способ передачи</a:t>
            </a:r>
            <a:endParaRPr lang="ru-RU" sz="2400" b="0" strike="noStrike" spc="-1" dirty="0"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элементы функционального блока IDEF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801" y="1524589"/>
            <a:ext cx="7540398" cy="443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/>
          <p:nvPr/>
        </p:nvSpPr>
        <p:spPr>
          <a:xfrm>
            <a:off x="551200" y="536979"/>
            <a:ext cx="11015505" cy="414115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Границы системы. Черный ящик</a:t>
            </a:r>
            <a:endParaRPr kumimoji="0" lang="ru-RU" sz="440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12821" y="1706336"/>
            <a:ext cx="3208565" cy="415562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элементы функционального блока IDEF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166" y="1772874"/>
            <a:ext cx="7540398" cy="443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/>
          <p:nvPr/>
        </p:nvSpPr>
        <p:spPr>
          <a:xfrm>
            <a:off x="512465" y="536979"/>
            <a:ext cx="11015505" cy="414115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Границы системы.</a:t>
            </a:r>
            <a:endParaRPr kumimoji="0" lang="ru-RU" sz="440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440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Функциональное моделирование (</a:t>
            </a:r>
            <a:r>
              <a:rPr kumimoji="0" lang="en-US" sz="440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IDEF0</a:t>
            </a:r>
            <a:r>
              <a:rPr kumimoji="0" lang="ru-RU" sz="440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ru-RU" sz="440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Рисунок 25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295360" y="908795"/>
            <a:ext cx="7352640" cy="5426280"/>
          </a:xfrm>
          <a:prstGeom prst="rect">
            <a:avLst/>
          </a:prstGeom>
          <a:ln>
            <a:noFill/>
          </a:ln>
        </p:spPr>
      </p:pic>
      <p:sp>
        <p:nvSpPr>
          <p:cNvPr id="256" name="TextShape 1"/>
          <p:cNvSpPr txBox="1"/>
          <p:nvPr/>
        </p:nvSpPr>
        <p:spPr>
          <a:xfrm>
            <a:off x="-384175" y="188595"/>
            <a:ext cx="12929870" cy="186055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altLang="en-US" sz="4400" b="0" strike="noStrike" spc="-1" dirty="0" err="1">
                <a:solidFill>
                  <a:srgbClr val="262626"/>
                </a:solidFill>
                <a:latin typeface="+mj-lt"/>
              </a:rPr>
              <a:t>Границы системы.Контекстная диаграмма</a:t>
            </a:r>
            <a:r>
              <a:rPr lang="en-US" sz="4800" b="0" strike="noStrike" spc="-1" dirty="0">
                <a:solidFill>
                  <a:srgbClr val="262626"/>
                </a:solidFill>
                <a:latin typeface="+mj-lt"/>
              </a:rPr>
              <a:t> </a:t>
            </a:r>
            <a:br>
              <a:rPr sz="1600" dirty="0">
                <a:latin typeface="+mj-lt"/>
              </a:rPr>
            </a:br>
            <a:endParaRPr lang="en-US" sz="4800" b="0" strike="noStrike" spc="-1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7260" y="1268730"/>
            <a:ext cx="7724140" cy="54444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" name="TextShape 1"/>
          <p:cNvSpPr txBox="1"/>
          <p:nvPr/>
        </p:nvSpPr>
        <p:spPr>
          <a:xfrm>
            <a:off x="-384175" y="188595"/>
            <a:ext cx="12929870" cy="186055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lang="ru-RU" altLang="en-US" sz="4400" b="0" strike="noStrike" spc="-1" dirty="0" err="1">
                <a:solidFill>
                  <a:srgbClr val="262626"/>
                </a:solidFill>
                <a:latin typeface="+mj-lt"/>
              </a:rPr>
              <a:t>Границы системы. С4 (С1 - контекст)</a:t>
            </a:r>
            <a:r>
              <a:rPr lang="en-US" sz="4800" b="0" strike="noStrike" spc="-1" dirty="0">
                <a:solidFill>
                  <a:srgbClr val="262626"/>
                </a:solidFill>
                <a:latin typeface="+mj-lt"/>
              </a:rPr>
              <a:t> </a:t>
            </a:r>
            <a:br>
              <a:rPr sz="1600" dirty="0">
                <a:latin typeface="+mj-lt"/>
              </a:rPr>
            </a:br>
            <a:endParaRPr lang="en-US" sz="4800" b="0" strike="noStrike" spc="-1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/>
          </p:nvPr>
        </p:nvSpPr>
        <p:spPr>
          <a:xfrm>
            <a:off x="695400" y="701495"/>
            <a:ext cx="10972440" cy="430887"/>
          </a:xfrm>
        </p:spPr>
        <p:txBody>
          <a:bodyPr/>
          <a:lstStyle/>
          <a:p>
            <a:r>
              <a:rPr lang="ru-RU" sz="2800" dirty="0"/>
              <a:t>Аналитик как профессия</a:t>
            </a:r>
            <a:endParaRPr lang="en-US" sz="2800" dirty="0"/>
          </a:p>
        </p:txBody>
      </p:sp>
      <p:graphicFrame>
        <p:nvGraphicFramePr>
          <p:cNvPr id="22529" name="Table 22528"/>
          <p:cNvGraphicFramePr/>
          <p:nvPr/>
        </p:nvGraphicFramePr>
        <p:xfrm>
          <a:off x="1631504" y="1524793"/>
          <a:ext cx="9217024" cy="3808413"/>
        </p:xfrm>
        <a:graphic>
          <a:graphicData uri="http://schemas.openxmlformats.org/drawingml/2006/table">
            <a:tbl>
              <a:tblPr/>
              <a:tblGrid>
                <a:gridCol w="3071204"/>
                <a:gridCol w="3072910"/>
                <a:gridCol w="3072910"/>
              </a:tblGrid>
              <a:tr h="360363">
                <a:tc>
                  <a:txBody>
                    <a:bodyPr/>
                    <a:lstStyle>
                      <a:lvl1pPr marL="0" lvl="0" indent="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</a:defRPr>
                      </a:lvl1pPr>
                      <a:lvl2pPr marL="742950" lvl="1" indent="-28575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449580" eaLnBrk="1" hangingPunct="1">
                        <a:lnSpc>
                          <a:spcPct val="104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200" b="1" dirty="0" err="1">
                          <a:solidFill>
                            <a:srgbClr val="FFFFFF"/>
                          </a:solidFill>
                        </a:rPr>
                        <a:t> </a:t>
                      </a:r>
                      <a:endParaRPr lang="ru-RU" altLang="x-none" sz="1200" b="1" dirty="0" err="1">
                        <a:solidFill>
                          <a:srgbClr val="FFFFFF"/>
                        </a:solidFill>
                      </a:endParaRPr>
                    </a:p>
                  </a:txBody>
                  <a:tcPr marL="68760" marR="68760" marT="0" marB="0">
                    <a:lnL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936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</a:defRPr>
                      </a:lvl1pPr>
                      <a:lvl2pPr marL="742950" lvl="1" indent="-28575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449580" eaLnBrk="1" hangingPunct="1">
                        <a:lnSpc>
                          <a:spcPct val="104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800" b="1" dirty="0" err="1">
                          <a:solidFill>
                            <a:srgbClr val="000000"/>
                          </a:solidFill>
                        </a:rPr>
                        <a:t>Что делает</a:t>
                      </a:r>
                      <a:endParaRPr lang="ru-RU" altLang="x-none" sz="1800" b="1" dirty="0" err="1">
                        <a:solidFill>
                          <a:srgbClr val="000000"/>
                        </a:solidFill>
                      </a:endParaRPr>
                    </a:p>
                  </a:txBody>
                  <a:tcPr marL="68760" marR="68760" marT="0" marB="0">
                    <a:lnL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936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</a:defRPr>
                      </a:lvl1pPr>
                      <a:lvl2pPr marL="742950" lvl="1" indent="-28575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449580" eaLnBrk="1" hangingPunct="1">
                        <a:lnSpc>
                          <a:spcPct val="104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800" b="1" dirty="0" err="1">
                          <a:solidFill>
                            <a:srgbClr val="000000"/>
                          </a:solidFill>
                        </a:rPr>
                        <a:t>Результат работы</a:t>
                      </a:r>
                      <a:endParaRPr lang="ru-RU" altLang="x-none" sz="1800" b="1" dirty="0" err="1">
                        <a:solidFill>
                          <a:srgbClr val="000000"/>
                        </a:solidFill>
                      </a:endParaRPr>
                    </a:p>
                  </a:txBody>
                  <a:tcPr marL="68760" marR="68760" marT="0" marB="0">
                    <a:lnL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936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</a:tr>
              <a:tr h="1566862">
                <a:tc>
                  <a:txBody>
                    <a:bodyPr/>
                    <a:lstStyle>
                      <a:lvl1pPr marL="0" lvl="0" indent="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</a:defRPr>
                      </a:lvl1pPr>
                      <a:lvl2pPr marL="742950" lvl="1" indent="-28575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449580" eaLnBrk="1" hangingPunct="1">
                        <a:lnSpc>
                          <a:spcPct val="104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altLang="x-none" sz="1800" b="1" dirty="0" err="1">
                        <a:solidFill>
                          <a:srgbClr val="000000"/>
                        </a:solidFill>
                      </a:endParaRPr>
                    </a:p>
                    <a:p>
                      <a:pPr lvl="0" algn="ctr" defTabSz="449580" eaLnBrk="1" hangingPunct="1">
                        <a:lnSpc>
                          <a:spcPct val="111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altLang="x-none" sz="1800" b="1" dirty="0" err="1">
                        <a:solidFill>
                          <a:srgbClr val="000000"/>
                        </a:solidFill>
                      </a:endParaRPr>
                    </a:p>
                    <a:p>
                      <a:pPr lvl="0" algn="ctr" defTabSz="449580" eaLnBrk="1" hangingPunct="1">
                        <a:lnSpc>
                          <a:spcPct val="111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800" b="1" dirty="0" err="1">
                          <a:solidFill>
                            <a:srgbClr val="000000"/>
                          </a:solidFill>
                        </a:rPr>
                        <a:t>Бизнес-аналитик</a:t>
                      </a:r>
                      <a:endParaRPr lang="ru-RU" altLang="x-none" sz="1800" b="1" dirty="0" err="1">
                        <a:solidFill>
                          <a:srgbClr val="000000"/>
                        </a:solidFill>
                      </a:endParaRPr>
                    </a:p>
                  </a:txBody>
                  <a:tcPr marL="68760" marR="68760" marT="0" marB="0">
                    <a:lnL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936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</a:defRPr>
                      </a:lvl1pPr>
                      <a:lvl2pPr marL="742950" lvl="1" indent="-28575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449580" eaLnBrk="1" hangingPunct="1">
                        <a:lnSpc>
                          <a:spcPct val="104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600" dirty="0" err="1">
                          <a:solidFill>
                            <a:srgbClr val="000000"/>
                          </a:solidFill>
                        </a:rPr>
                        <a:t>изучает бизнес-процессы, общается с заказчиком и разбирается в предметной области</a:t>
                      </a:r>
                      <a:endParaRPr lang="ru-RU" altLang="x-none" sz="1600" dirty="0" err="1">
                        <a:solidFill>
                          <a:srgbClr val="000000"/>
                        </a:solidFill>
                      </a:endParaRPr>
                    </a:p>
                  </a:txBody>
                  <a:tcPr marL="68760" marR="68760" marT="0" marB="0">
                    <a:lnL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936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</a:defRPr>
                      </a:lvl1pPr>
                      <a:lvl2pPr marL="742950" lvl="1" indent="-28575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449580" eaLnBrk="1" hangingPunct="1">
                        <a:lnSpc>
                          <a:spcPct val="104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600" dirty="0" err="1">
                          <a:solidFill>
                            <a:srgbClr val="000000"/>
                          </a:solidFill>
                        </a:rPr>
                        <a:t>описание бизнес-процессов</a:t>
                      </a:r>
                      <a:endParaRPr lang="ru-RU" altLang="x-none" sz="1600" dirty="0" err="1">
                        <a:solidFill>
                          <a:srgbClr val="000000"/>
                        </a:solidFill>
                      </a:endParaRPr>
                    </a:p>
                    <a:p>
                      <a:pPr lvl="0" defTabSz="449580" eaLnBrk="1" hangingPunct="1">
                        <a:lnSpc>
                          <a:spcPct val="111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600" dirty="0" err="1">
                          <a:solidFill>
                            <a:srgbClr val="000000"/>
                          </a:solidFill>
                        </a:rPr>
                        <a:t> </a:t>
                      </a:r>
                      <a:endParaRPr lang="ru-RU" altLang="x-none" sz="1600" dirty="0" err="1">
                        <a:solidFill>
                          <a:srgbClr val="000000"/>
                        </a:solidFill>
                      </a:endParaRPr>
                    </a:p>
                    <a:p>
                      <a:pPr lvl="0" defTabSz="449580" eaLnBrk="1" hangingPunct="1">
                        <a:lnSpc>
                          <a:spcPct val="111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600" dirty="0" err="1">
                          <a:solidFill>
                            <a:srgbClr val="000000"/>
                          </a:solidFill>
                        </a:rPr>
                        <a:t>локальная копия заказчика</a:t>
                      </a:r>
                      <a:endParaRPr lang="ru-RU" altLang="x-none" sz="1600" dirty="0" err="1">
                        <a:solidFill>
                          <a:srgbClr val="000000"/>
                        </a:solidFill>
                      </a:endParaRPr>
                    </a:p>
                  </a:txBody>
                  <a:tcPr marL="68760" marR="68760" marT="0" marB="0">
                    <a:lnL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936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881188">
                <a:tc>
                  <a:txBody>
                    <a:bodyPr/>
                    <a:lstStyle>
                      <a:lvl1pPr marL="0" lvl="0" indent="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</a:defRPr>
                      </a:lvl1pPr>
                      <a:lvl2pPr marL="742950" lvl="1" indent="-28575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449580" eaLnBrk="1" hangingPunct="1">
                        <a:lnSpc>
                          <a:spcPct val="104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altLang="x-none" sz="1800" b="1" dirty="0" err="1">
                        <a:solidFill>
                          <a:srgbClr val="000000"/>
                        </a:solidFill>
                      </a:endParaRPr>
                    </a:p>
                    <a:p>
                      <a:pPr lvl="0" algn="ctr" defTabSz="449580" eaLnBrk="1" hangingPunct="1">
                        <a:lnSpc>
                          <a:spcPct val="111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altLang="x-none" sz="1800" b="1" dirty="0" err="1">
                        <a:solidFill>
                          <a:srgbClr val="000000"/>
                        </a:solidFill>
                      </a:endParaRPr>
                    </a:p>
                    <a:p>
                      <a:pPr lvl="0" algn="ctr" defTabSz="449580" eaLnBrk="1" hangingPunct="1">
                        <a:lnSpc>
                          <a:spcPct val="111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endParaRPr lang="ru-RU" altLang="x-none" sz="1800" b="1" dirty="0" err="1">
                        <a:solidFill>
                          <a:srgbClr val="000000"/>
                        </a:solidFill>
                      </a:endParaRPr>
                    </a:p>
                    <a:p>
                      <a:pPr lvl="0" algn="ctr" defTabSz="449580" eaLnBrk="1" hangingPunct="1">
                        <a:lnSpc>
                          <a:spcPct val="111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800" b="1" dirty="0" err="1">
                          <a:solidFill>
                            <a:srgbClr val="000000"/>
                          </a:solidFill>
                        </a:rPr>
                        <a:t>Системный аналитик</a:t>
                      </a:r>
                      <a:endParaRPr lang="ru-RU" altLang="x-none" sz="1800" b="1" dirty="0" err="1">
                        <a:solidFill>
                          <a:srgbClr val="000000"/>
                        </a:solidFill>
                      </a:endParaRPr>
                    </a:p>
                  </a:txBody>
                  <a:tcPr marL="68760" marR="68760" marT="0" marB="0">
                    <a:lnL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</a:defRPr>
                      </a:lvl1pPr>
                      <a:lvl2pPr marL="742950" lvl="1" indent="-28575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449580" eaLnBrk="1" hangingPunct="1">
                        <a:lnSpc>
                          <a:spcPct val="104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600" dirty="0" err="1">
                          <a:solidFill>
                            <a:srgbClr val="000000"/>
                          </a:solidFill>
                        </a:rPr>
                        <a:t>на основе описания бизнес-процессов пишет техническое задание и описывает какие функции должны быть реализованы</a:t>
                      </a:r>
                      <a:endParaRPr lang="ru-RU" altLang="x-none" sz="1600" dirty="0" err="1">
                        <a:solidFill>
                          <a:srgbClr val="000000"/>
                        </a:solidFill>
                      </a:endParaRPr>
                    </a:p>
                  </a:txBody>
                  <a:tcPr marL="68760" marR="68760" marT="0" marB="0">
                    <a:lnL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</a:defRPr>
                      </a:lvl1pPr>
                      <a:lvl2pPr marL="742950" lvl="1" indent="-28575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2pPr>
                      <a:lvl3pPr marL="1143000" lvl="2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3pPr>
                      <a:lvl4pPr marL="1600200" lvl="3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4pPr>
                      <a:lvl5pPr marL="2057400" lvl="4" indent="-228600" algn="l" defTabSz="44958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6" charset="0"/>
                        <a:buNone/>
                        <a:defRPr sz="1400" b="0" i="0" u="none" kern="1200" baseline="0">
                          <a:solidFill>
                            <a:srgbClr val="003163"/>
                          </a:solidFill>
                          <a:latin typeface="Verdana" panose="020B0604030504040204" pitchFamily="32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449580" eaLnBrk="1" hangingPunct="1">
                        <a:lnSpc>
                          <a:spcPct val="104000"/>
                        </a:lnSpc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7255" algn="l"/>
                          <a:tab pos="1346200" algn="l"/>
                          <a:tab pos="1795780" algn="l"/>
                          <a:tab pos="2244725" algn="l"/>
                          <a:tab pos="2694305" algn="l"/>
                          <a:tab pos="3143250" algn="l"/>
                          <a:tab pos="3592830" algn="l"/>
                          <a:tab pos="4041775" algn="l"/>
                          <a:tab pos="4491355" algn="l"/>
                          <a:tab pos="4940300" algn="l"/>
                          <a:tab pos="5389880" algn="l"/>
                          <a:tab pos="5838825" algn="l"/>
                          <a:tab pos="6288405" algn="l"/>
                          <a:tab pos="6737350" algn="l"/>
                          <a:tab pos="7186930" algn="l"/>
                          <a:tab pos="7635875" algn="l"/>
                          <a:tab pos="8085455" algn="l"/>
                          <a:tab pos="8534400" algn="l"/>
                          <a:tab pos="8983980" algn="l"/>
                        </a:tabLst>
                      </a:pPr>
                      <a:r>
                        <a:rPr lang="ru-RU" altLang="x-none" sz="1600" dirty="0">
                          <a:solidFill>
                            <a:srgbClr val="000000"/>
                          </a:solidFill>
                        </a:rPr>
                        <a:t>постановки задач разработчикам</a:t>
                      </a:r>
                      <a:endParaRPr lang="ru-RU" altLang="x-none" sz="1600" dirty="0">
                        <a:solidFill>
                          <a:srgbClr val="000000"/>
                        </a:solidFill>
                      </a:endParaRPr>
                    </a:p>
                  </a:txBody>
                  <a:tcPr marL="68760" marR="68760" marT="0" marB="0">
                    <a:lnL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8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Subtitle 2"/>
          <p:cNvSpPr>
            <a:spLocks noGrp="1"/>
          </p:cNvSpPr>
          <p:nvPr>
            <p:ph type="sub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Picture 3" descr="IMG2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9070" y="1191260"/>
            <a:ext cx="9293860" cy="5666740"/>
          </a:xfrm>
          <a:prstGeom prst="rect">
            <a:avLst/>
          </a:prstGeom>
        </p:spPr>
      </p:pic>
      <p:sp>
        <p:nvSpPr>
          <p:cNvPr id="5" name="Title 4"/>
          <p:cNvSpPr/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головок 1"/>
          <p:cNvSpPr txBox="1"/>
          <p:nvPr/>
        </p:nvSpPr>
        <p:spPr>
          <a:xfrm>
            <a:off x="551200" y="536979"/>
            <a:ext cx="11015505" cy="4141155"/>
          </a:xfrm>
          <a:prstGeom prst="rect">
            <a:avLst/>
          </a:prstGeom>
        </p:spPr>
        <p:txBody>
          <a:bodyPr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SWOT-</a:t>
            </a:r>
            <a:r>
              <a:rPr kumimoji="0" lang="ru-RU" sz="440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анализ</a:t>
            </a:r>
            <a:endParaRPr kumimoji="0" lang="ru-RU" sz="440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677880" y="684360"/>
            <a:ext cx="10584000" cy="15825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800" b="0" strike="noStrike" spc="-1" dirty="0" err="1">
                <a:solidFill>
                  <a:srgbClr val="262626"/>
                </a:solidFill>
                <a:latin typeface="+mj-lt"/>
              </a:rPr>
              <a:t>Требования</a:t>
            </a:r>
            <a:br>
              <a:rPr dirty="0"/>
            </a:br>
            <a:endParaRPr lang="en-US" sz="5400" b="0" strike="noStrike" spc="-1" dirty="0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258" name="TextShape 2"/>
          <p:cNvSpPr txBox="1"/>
          <p:nvPr/>
        </p:nvSpPr>
        <p:spPr>
          <a:xfrm>
            <a:off x="965880" y="1512000"/>
            <a:ext cx="10296000" cy="4680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algn="just"/>
            <a:r>
              <a:rPr lang="ru-RU" sz="2200" b="0" strike="noStrike" spc="-1" dirty="0">
                <a:latin typeface="Times New Roman" panose="02020603050405020304"/>
              </a:rPr>
              <a:t>Требование – это условие или возможность, которой должна соответствовать система.</a:t>
            </a:r>
            <a:endParaRPr lang="ru-RU" sz="2200" b="0" strike="noStrike" spc="-1" dirty="0">
              <a:latin typeface="Arial" panose="020B0604020202020204"/>
            </a:endParaRPr>
          </a:p>
          <a:p>
            <a:pPr algn="just"/>
            <a:endParaRPr lang="ru-RU" sz="2200" b="0" strike="noStrike" spc="-1" dirty="0">
              <a:latin typeface="Arial" panose="020B0604020202020204"/>
            </a:endParaRPr>
          </a:p>
          <a:p>
            <a:pPr algn="just"/>
            <a:r>
              <a:rPr lang="ru-RU" sz="2200" b="0" strike="noStrike" spc="-1" dirty="0">
                <a:latin typeface="Times New Roman" panose="02020603050405020304"/>
              </a:rPr>
              <a:t>Требование – это: </a:t>
            </a:r>
            <a:endParaRPr lang="ru-RU" sz="2200" b="0" strike="noStrike" spc="-1" dirty="0">
              <a:latin typeface="Arial" panose="020B0604020202020204"/>
            </a:endParaRPr>
          </a:p>
          <a:p>
            <a:pPr algn="just"/>
            <a:r>
              <a:rPr lang="ru-RU" sz="2200" b="0" strike="noStrike" spc="-1" dirty="0">
                <a:latin typeface="Times New Roman" panose="02020603050405020304"/>
              </a:rPr>
              <a:t>1. условия или возможности, необходимые пользователю для решения проблем или достижения целей; </a:t>
            </a:r>
            <a:endParaRPr lang="ru-RU" sz="2200" b="0" strike="noStrike" spc="-1" dirty="0">
              <a:latin typeface="Arial" panose="020B0604020202020204"/>
            </a:endParaRPr>
          </a:p>
          <a:p>
            <a:pPr algn="just"/>
            <a:r>
              <a:rPr lang="ru-RU" sz="2200" b="0" strike="noStrike" spc="-1" dirty="0">
                <a:latin typeface="Times New Roman" panose="02020603050405020304"/>
              </a:rPr>
              <a:t>2. условия или возможности, которыми должна обладать система или системные компоненты, чтобы выполнить контракт или удовлетворять стандартам, спецификациям или другим формальным документам; </a:t>
            </a:r>
            <a:endParaRPr lang="ru-RU" sz="2200" b="0" strike="noStrike" spc="-1" dirty="0">
              <a:latin typeface="Arial" panose="020B0604020202020204"/>
            </a:endParaRPr>
          </a:p>
          <a:p>
            <a:pPr algn="just"/>
            <a:r>
              <a:rPr lang="ru-RU" sz="2200" b="0" strike="noStrike" spc="-1" dirty="0">
                <a:latin typeface="Times New Roman" panose="02020603050405020304"/>
              </a:rPr>
              <a:t>3. документированное представление условий или возможностей для пунктов 1 и 2.  (</a:t>
            </a:r>
            <a:r>
              <a:rPr lang="en-US" sz="2200" b="0" strike="noStrike" spc="-1" dirty="0">
                <a:latin typeface="Times New Roman" panose="02020603050405020304"/>
              </a:rPr>
              <a:t>IEEE Standard Glossary of Software Engineering Terminology</a:t>
            </a:r>
            <a:r>
              <a:rPr lang="ru-RU" sz="2200" b="0" strike="noStrike" spc="-1" dirty="0">
                <a:latin typeface="Times New Roman" panose="02020603050405020304"/>
              </a:rPr>
              <a:t>)</a:t>
            </a:r>
            <a:r>
              <a:rPr lang="en-US" sz="2200" b="0" strike="noStrike" spc="-1" dirty="0">
                <a:latin typeface="Times New Roman" panose="02020603050405020304"/>
              </a:rPr>
              <a:t>.</a:t>
            </a:r>
            <a:endParaRPr lang="ru-RU" sz="22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Рисунок 258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711165" y="332450"/>
            <a:ext cx="7128360" cy="6333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920x1080 Обои самолет, небо, арт, полет, облака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353" y="978949"/>
            <a:ext cx="8711293" cy="490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97" y="620688"/>
            <a:ext cx="10972440" cy="430887"/>
          </a:xfrm>
        </p:spPr>
        <p:txBody>
          <a:bodyPr/>
          <a:lstStyle/>
          <a:p>
            <a:r>
              <a:rPr lang="ru-RU" sz="2800" dirty="0"/>
              <a:t>Требования к требованиям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127448" y="1196752"/>
            <a:ext cx="10225136" cy="5232202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Атомарность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Описание только того, что система «должна» (</a:t>
            </a:r>
            <a:r>
              <a:rPr lang="en-US" sz="2000" i="1" dirty="0"/>
              <a:t>shall</a:t>
            </a:r>
            <a:r>
              <a:rPr lang="ru-RU" sz="2000" i="1" dirty="0"/>
              <a:t>) делать, избегать отрицания, двойные отрицания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Помнить о </a:t>
            </a:r>
            <a:r>
              <a:rPr lang="en-US" sz="2000" i="1" dirty="0"/>
              <a:t>default</a:t>
            </a:r>
            <a:r>
              <a:rPr lang="ru-RU" sz="2000" i="1" dirty="0"/>
              <a:t>, «обычно», «все так делают» (</a:t>
            </a:r>
            <a:r>
              <a:rPr lang="en-US" sz="2000" i="1" dirty="0"/>
              <a:t>login</a:t>
            </a:r>
            <a:r>
              <a:rPr lang="ru-RU" sz="2000" i="1" dirty="0"/>
              <a:t> = </a:t>
            </a:r>
            <a:r>
              <a:rPr lang="en-US" sz="2000" i="1" dirty="0"/>
              <a:t>email</a:t>
            </a:r>
            <a:r>
              <a:rPr lang="ru-RU" sz="2000" i="1" dirty="0"/>
              <a:t>)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Естественный язык, без жаргона и излишних сокращений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Корректные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Однозначные (недвусмысленные)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Полные, но без излишней детализации (</a:t>
            </a:r>
            <a:r>
              <a:rPr lang="en-US" sz="2000" i="1" dirty="0"/>
              <a:t>CRUD</a:t>
            </a:r>
            <a:r>
              <a:rPr lang="ru-RU" sz="2000" i="1" dirty="0"/>
              <a:t>)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Последовательные (непротиворечивые)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Выполнимые 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Ранжированы по приоритетам и/или постоянству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Проверяемые/Тестируемые («ловушка с ГОСТ 34»)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Прослеживаемые (трассировка требований)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Принадлежность к иерархии</a:t>
            </a:r>
            <a:endParaRPr lang="ru-RU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i="1" dirty="0"/>
              <a:t>Избегать включения в требования деталей </a:t>
            </a:r>
            <a:r>
              <a:rPr lang="en-US" sz="2000" i="1" dirty="0"/>
              <a:t>GUI</a:t>
            </a:r>
            <a:r>
              <a:rPr lang="ru-RU" sz="2000" i="1" dirty="0"/>
              <a:t> решений, архитектурного дизайна</a:t>
            </a:r>
            <a:endParaRPr lang="ru-RU" sz="2000" dirty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260" y="844915"/>
            <a:ext cx="101540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Модернизация сайта покупки авиабилетов должна позволить увеличить прибыль компании в ближайший год.</a:t>
            </a:r>
            <a:endParaRPr lang="ru-RU" sz="2800" dirty="0"/>
          </a:p>
        </p:txBody>
      </p:sp>
      <p:sp>
        <p:nvSpPr>
          <p:cNvPr id="3" name="Заголовок 1"/>
          <p:cNvSpPr txBox="1"/>
          <p:nvPr/>
        </p:nvSpPr>
        <p:spPr>
          <a:xfrm>
            <a:off x="941260" y="2166774"/>
            <a:ext cx="10154004" cy="1938992"/>
          </a:xfrm>
          <a:prstGeom prst="rect">
            <a:avLst/>
          </a:prstGeo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Бизнес-требование (функциональное)</a:t>
            </a:r>
            <a:endParaRPr lang="ru-RU" sz="2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Высокоуровневые цели организации или заказчиков системы. Должно иметь критерии достижения успеха.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260" y="844915"/>
            <a:ext cx="101540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Модернизация сайта покупки авиабилетов должна позволить увеличить прибыль компании в ближайший год.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Заголовок 1"/>
          <p:cNvSpPr txBox="1"/>
          <p:nvPr/>
        </p:nvSpPr>
        <p:spPr>
          <a:xfrm>
            <a:off x="941260" y="2166774"/>
            <a:ext cx="10154004" cy="1938992"/>
          </a:xfrm>
          <a:prstGeom prst="rect">
            <a:avLst/>
          </a:prstGeo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Выполнимость </a:t>
            </a:r>
            <a:endParaRPr lang="ru-RU" sz="2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Требование реализуемо в рамках согласованного графика, рисков, бюджета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1259" y="3628712"/>
            <a:ext cx="101540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Модернизация сайта покупки авиабилетов должна позволить увеличить прибыль компании (не менее, чем на 20%) за 2024 год.</a:t>
            </a:r>
            <a:endParaRPr lang="ru-RU" sz="2800" dirty="0"/>
          </a:p>
          <a:p>
            <a:r>
              <a:rPr lang="ru-RU" sz="2800" dirty="0"/>
              <a:t>Критерий успеха:</a:t>
            </a:r>
            <a:endParaRPr lang="ru-RU" sz="2800" dirty="0"/>
          </a:p>
          <a:p>
            <a:r>
              <a:rPr lang="ru-RU" sz="2800" dirty="0"/>
              <a:t>Прибыль компании за 2023 год = </a:t>
            </a:r>
            <a:r>
              <a:rPr lang="en-US" sz="2800" dirty="0"/>
              <a:t>x</a:t>
            </a:r>
            <a:r>
              <a:rPr lang="ru-RU" sz="2800" dirty="0"/>
              <a:t> руб.</a:t>
            </a:r>
            <a:endParaRPr lang="ru-RU" sz="2800" dirty="0"/>
          </a:p>
          <a:p>
            <a:r>
              <a:rPr lang="ru-RU" sz="2800" dirty="0"/>
              <a:t>Целевая прибыль компании за 2024 год = </a:t>
            </a:r>
            <a:r>
              <a:rPr lang="en-US" sz="2800" dirty="0"/>
              <a:t>x</a:t>
            </a:r>
            <a:r>
              <a:rPr lang="ru-RU" sz="2800" dirty="0"/>
              <a:t>+20% руб.</a:t>
            </a:r>
            <a:endParaRPr lang="ru-RU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260" y="844915"/>
            <a:ext cx="86925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У пользователя должна быть возможность подбора авиабилета и оплаты билета банковской карты.</a:t>
            </a:r>
            <a:endParaRPr lang="ru-RU" sz="2800" dirty="0"/>
          </a:p>
        </p:txBody>
      </p:sp>
      <p:sp>
        <p:nvSpPr>
          <p:cNvPr id="3" name="Заголовок 1"/>
          <p:cNvSpPr txBox="1"/>
          <p:nvPr/>
        </p:nvSpPr>
        <p:spPr>
          <a:xfrm>
            <a:off x="941260" y="2166774"/>
            <a:ext cx="10154004" cy="1938992"/>
          </a:xfrm>
          <a:prstGeom prst="rect">
            <a:avLst/>
          </a:prstGeo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Пользовательское требование (функциональное)</a:t>
            </a:r>
            <a:endParaRPr lang="ru-RU" sz="2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Описывает потребности и ценности пользователя.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260" y="844915"/>
            <a:ext cx="86925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У пользователя должна быть возможность подбора авиабилета и оплаты билета банковской карты.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Заголовок 1"/>
          <p:cNvSpPr txBox="1"/>
          <p:nvPr/>
        </p:nvSpPr>
        <p:spPr>
          <a:xfrm>
            <a:off x="941260" y="2166774"/>
            <a:ext cx="10154004" cy="1938992"/>
          </a:xfrm>
          <a:prstGeom prst="rect">
            <a:avLst/>
          </a:prstGeo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Атомарность </a:t>
            </a:r>
            <a:endParaRPr lang="ru-RU" sz="2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(требование самодостаточное, описывает одну вещь)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1259" y="3628712"/>
            <a:ext cx="869259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У пользователя должна быть возможность подбора авиабилета.</a:t>
            </a:r>
            <a:endParaRPr lang="ru-RU" sz="2800" dirty="0"/>
          </a:p>
          <a:p>
            <a:r>
              <a:rPr lang="ru-RU" sz="2800" dirty="0"/>
              <a:t>Пользователь должен иметь возможность оплатить билет банковской картой.</a:t>
            </a:r>
            <a:endParaRPr lang="ru-RU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260" y="844915"/>
            <a:ext cx="101540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Для осуществления сценария подбора авиабилета необходимо реализовать форму ввода даты вылета, причем неплохой идеей, как мне кажется, было бы сделать еще и выбор предпочтительного времени вылета. Если говорить по существу, то выбор времени надо сделать необязательным.</a:t>
            </a:r>
            <a:endParaRPr lang="ru-RU" sz="2800" dirty="0"/>
          </a:p>
        </p:txBody>
      </p:sp>
      <p:sp>
        <p:nvSpPr>
          <p:cNvPr id="3" name="Заголовок 1"/>
          <p:cNvSpPr txBox="1"/>
          <p:nvPr/>
        </p:nvSpPr>
        <p:spPr>
          <a:xfrm>
            <a:off x="941260" y="4322145"/>
            <a:ext cx="10154004" cy="1938992"/>
          </a:xfrm>
          <a:prstGeom prst="rect">
            <a:avLst/>
          </a:prstGeo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Функциональное (функциональное, соответственно)</a:t>
            </a:r>
            <a:endParaRPr lang="ru-RU" sz="2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Функциональность ПО, которую разработчики должны построить, чтобы пользователи смогли выполнить свои задачи в рамках бизнес-требований.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17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940" y="332740"/>
            <a:ext cx="7373620" cy="62953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260" y="692515"/>
            <a:ext cx="101540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Для осуществления сценария подбора авиабилета необходимо реализовать форму ввода даты вылета, причем неплохой идеей, как мне кажется, было бы сделать еще и выбор предпочтительного времени вылета. Если говорить по существу, то выбор времени надо сделать необязательным.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Заголовок 1"/>
          <p:cNvSpPr txBox="1"/>
          <p:nvPr/>
        </p:nvSpPr>
        <p:spPr>
          <a:xfrm>
            <a:off x="941260" y="3284827"/>
            <a:ext cx="10154004" cy="1938992"/>
          </a:xfrm>
          <a:prstGeom prst="rect">
            <a:avLst/>
          </a:prstGeo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Краткость (</a:t>
            </a:r>
            <a:r>
              <a:rPr lang="ru-RU" sz="2800" b="1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отсустствие</a:t>
            </a: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жаргона и ненужных сведений)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1260" y="3766316"/>
            <a:ext cx="101540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Реализовать форму ввода</a:t>
            </a:r>
            <a:r>
              <a:rPr lang="en-US" sz="2800" dirty="0"/>
              <a:t>:</a:t>
            </a:r>
            <a:endParaRPr lang="en-US" sz="2800" dirty="0"/>
          </a:p>
          <a:p>
            <a:r>
              <a:rPr lang="ru-RU" sz="2800" dirty="0"/>
              <a:t>даты вылета</a:t>
            </a:r>
            <a:r>
              <a:rPr lang="en-US" sz="2800" dirty="0"/>
              <a:t> (</a:t>
            </a:r>
            <a:r>
              <a:rPr lang="ru-RU" sz="2800" dirty="0"/>
              <a:t>формат </a:t>
            </a:r>
            <a:r>
              <a:rPr lang="ru-RU" sz="2800" dirty="0" err="1"/>
              <a:t>дд.мм.гггг</a:t>
            </a:r>
            <a:r>
              <a:rPr lang="ru-RU" sz="2800" dirty="0"/>
              <a:t>, обязательное);</a:t>
            </a:r>
            <a:endParaRPr lang="ru-RU" sz="2800" dirty="0"/>
          </a:p>
          <a:p>
            <a:r>
              <a:rPr lang="ru-RU" sz="2800" dirty="0"/>
              <a:t>времени вылета (формат </a:t>
            </a:r>
            <a:r>
              <a:rPr lang="ru-RU" sz="2800" dirty="0" err="1"/>
              <a:t>чч:мм</a:t>
            </a:r>
            <a:r>
              <a:rPr lang="ru-RU" sz="2800" dirty="0"/>
              <a:t>, диапазон от-до, опционально).</a:t>
            </a:r>
            <a:endParaRPr lang="ru-RU" sz="2800" dirty="0"/>
          </a:p>
          <a:p>
            <a:r>
              <a:rPr lang="ru-RU" sz="2800" dirty="0"/>
              <a:t>Часовой пояс используется местный. </a:t>
            </a:r>
            <a:endParaRPr lang="ru-RU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260" y="844915"/>
            <a:ext cx="101540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Покупка авиабилетов возможна только лицами старше 18 лет в соответствии определенным пунктом, статьей, главой законодательства РФ.</a:t>
            </a:r>
            <a:endParaRPr lang="ru-RU" sz="2800" dirty="0"/>
          </a:p>
        </p:txBody>
      </p:sp>
      <p:sp>
        <p:nvSpPr>
          <p:cNvPr id="3" name="Заголовок 1"/>
          <p:cNvSpPr txBox="1"/>
          <p:nvPr/>
        </p:nvSpPr>
        <p:spPr>
          <a:xfrm>
            <a:off x="941260" y="2459504"/>
            <a:ext cx="10154004" cy="1938992"/>
          </a:xfrm>
          <a:prstGeom prst="rect">
            <a:avLst/>
          </a:prstGeo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Бизнес-правило (нефункциональное)</a:t>
            </a:r>
            <a:endParaRPr lang="ru-RU" sz="2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Положение, определяющее или ограничивающее какие-либо стороны бизнеса.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260" y="844915"/>
            <a:ext cx="101540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Покупка авиабилетов возможна только лицами старше 18 лет в соответствии определенным пунктом, статьей, главой законодательства РФ.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Заголовок 1"/>
          <p:cNvSpPr txBox="1"/>
          <p:nvPr/>
        </p:nvSpPr>
        <p:spPr>
          <a:xfrm>
            <a:off x="941260" y="2459504"/>
            <a:ext cx="10154004" cy="1938992"/>
          </a:xfrm>
          <a:prstGeom prst="rect">
            <a:avLst/>
          </a:prstGeo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Полнота</a:t>
            </a:r>
            <a:endParaRPr lang="ru-RU" sz="2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Требование определено и содержит всю необходимую информацию и ссылки.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1260" y="4254865"/>
            <a:ext cx="106112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Покупка авиабилетов возможна только лицами старше 18 лет в соответствии с законодательством РФ (ФЗ № </a:t>
            </a:r>
            <a:r>
              <a:rPr lang="en-US" sz="2800" dirty="0"/>
              <a:t>XXX, </a:t>
            </a:r>
            <a:r>
              <a:rPr lang="ru-RU" sz="2800" dirty="0"/>
              <a:t>статья </a:t>
            </a:r>
            <a:r>
              <a:rPr lang="en-US" sz="2800" dirty="0"/>
              <a:t>Y</a:t>
            </a:r>
            <a:r>
              <a:rPr lang="ru-RU" sz="2800" dirty="0"/>
              <a:t>, пункт </a:t>
            </a:r>
            <a:r>
              <a:rPr lang="en-US" sz="2800" dirty="0"/>
              <a:t>Z</a:t>
            </a:r>
            <a:r>
              <a:rPr lang="ru-RU" sz="2800" dirty="0"/>
              <a:t>).</a:t>
            </a:r>
            <a:endParaRPr lang="ru-RU" sz="2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/>
          <p:nvPr/>
        </p:nvSpPr>
        <p:spPr>
          <a:xfrm>
            <a:off x="922210" y="1096069"/>
            <a:ext cx="10154004" cy="1938992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Согласованность (непротиворечивость)</a:t>
            </a:r>
            <a:endParaRPr lang="ru-RU" sz="2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ru-RU" sz="28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Соответствует выявленным потребностям заинтересованных сторон и не конфликтуют с другими требованиями</a:t>
            </a:r>
            <a:endParaRPr kumimoji="0" lang="ru-RU" sz="280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22210" y="4105969"/>
            <a:ext cx="10154004" cy="1938992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lang="ru-RU" sz="28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Понятность </a:t>
            </a:r>
            <a:endParaRPr lang="ru-RU" sz="2800" b="1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ru-RU" sz="280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Представлены с использованием общей терминологии, используемой данной аудиторией</a:t>
            </a:r>
            <a:endParaRPr kumimoji="0" lang="ru-RU" sz="280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2768"/>
          <p:cNvPicPr>
            <a:picLocks noChangeAspect="1"/>
          </p:cNvPicPr>
          <p:nvPr/>
        </p:nvPicPr>
        <p:blipFill>
          <a:blip r:embed="rId1"/>
          <a:srcRect l="53766" t="15736" r="5894" b="66403"/>
          <a:stretch>
            <a:fillRect/>
          </a:stretch>
        </p:blipFill>
        <p:spPr>
          <a:xfrm>
            <a:off x="1847528" y="1412776"/>
            <a:ext cx="8856984" cy="33457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extShape 1"/>
          <p:cNvSpPr txBox="1"/>
          <p:nvPr/>
        </p:nvSpPr>
        <p:spPr>
          <a:xfrm>
            <a:off x="623870" y="620205"/>
            <a:ext cx="10584000" cy="15825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5400" b="0" strike="noStrike" spc="-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Методологии разработки ПО </a:t>
            </a:r>
            <a:br>
              <a:rPr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5400" b="0" strike="noStrike" spc="-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TextShape 2"/>
          <p:cNvSpPr txBox="1"/>
          <p:nvPr/>
        </p:nvSpPr>
        <p:spPr>
          <a:xfrm>
            <a:off x="936000" y="1459440"/>
            <a:ext cx="8112328" cy="178365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200" b="0" strike="noStrike" spc="-1" dirty="0">
                <a:latin typeface="Times New Roman" panose="02020603050405020304"/>
              </a:rPr>
              <a:t>Каскадная (водопадная) модель (W.W. </a:t>
            </a:r>
            <a:r>
              <a:rPr lang="ru-RU" sz="2200" b="0" strike="noStrike" spc="-1" dirty="0" err="1">
                <a:latin typeface="Times New Roman" panose="02020603050405020304"/>
              </a:rPr>
              <a:t>Royce</a:t>
            </a:r>
            <a:r>
              <a:rPr lang="ru-RU" sz="2200" b="0" strike="noStrike" spc="-1" dirty="0">
                <a:latin typeface="Times New Roman" panose="02020603050405020304"/>
              </a:rPr>
              <a:t>, 1970 г.)</a:t>
            </a:r>
            <a:endParaRPr lang="ru-RU" sz="22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2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200" b="0" strike="noStrike" spc="-1" dirty="0">
                <a:latin typeface="Times New Roman" panose="02020603050405020304"/>
              </a:rPr>
              <a:t>Инкрементальная модель</a:t>
            </a:r>
            <a:endParaRPr lang="ru-RU" sz="22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200" b="0" strike="noStrike" spc="-1" dirty="0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200" b="0" strike="noStrike" spc="-1" dirty="0">
                <a:latin typeface="Times New Roman" panose="02020603050405020304"/>
              </a:rPr>
              <a:t>Спиральная модель (Б. Боэм, 1988 г.)</a:t>
            </a:r>
            <a:endParaRPr lang="ru-RU" sz="2200" b="0" strike="noStrike" spc="-1" dirty="0">
              <a:latin typeface="Times New Roman" panose="02020603050405020304"/>
            </a:endParaRPr>
          </a:p>
        </p:txBody>
      </p:sp>
      <p:sp>
        <p:nvSpPr>
          <p:cNvPr id="239" name="TextShape 3"/>
          <p:cNvSpPr txBox="1"/>
          <p:nvPr/>
        </p:nvSpPr>
        <p:spPr>
          <a:xfrm>
            <a:off x="3719736" y="4941168"/>
            <a:ext cx="7768440" cy="110654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5900" indent="-215900" algn="just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200" b="0" strike="noStrike" spc="-1" dirty="0" err="1">
                <a:latin typeface="Times New Roman" panose="02020603050405020304"/>
              </a:rPr>
              <a:t>Rational</a:t>
            </a:r>
            <a:r>
              <a:rPr lang="ru-RU" sz="2200" b="0" strike="noStrike" spc="-1" dirty="0">
                <a:latin typeface="Times New Roman" panose="02020603050405020304"/>
              </a:rPr>
              <a:t> </a:t>
            </a:r>
            <a:r>
              <a:rPr lang="ru-RU" sz="2200" b="0" strike="noStrike" spc="-1" dirty="0" err="1">
                <a:latin typeface="Times New Roman" panose="02020603050405020304"/>
              </a:rPr>
              <a:t>Unified</a:t>
            </a:r>
            <a:r>
              <a:rPr lang="ru-RU" sz="2200" b="0" strike="noStrike" spc="-1" dirty="0">
                <a:latin typeface="Times New Roman" panose="02020603050405020304"/>
              </a:rPr>
              <a:t> </a:t>
            </a:r>
            <a:r>
              <a:rPr lang="ru-RU" sz="2200" b="0" strike="noStrike" spc="-1" dirty="0" err="1">
                <a:latin typeface="Times New Roman" panose="02020603050405020304"/>
              </a:rPr>
              <a:t>Process</a:t>
            </a:r>
            <a:r>
              <a:rPr lang="ru-RU" sz="2200" b="0" strike="noStrike" spc="-1" dirty="0">
                <a:latin typeface="Times New Roman" panose="02020603050405020304"/>
              </a:rPr>
              <a:t> (RUP) — методология проектирования ПО, использует спиральную модель разработки (итеративность и </a:t>
            </a:r>
            <a:r>
              <a:rPr lang="ru-RU" sz="2200" b="0" strike="noStrike" spc="-1" dirty="0" err="1">
                <a:latin typeface="Times New Roman" panose="02020603050405020304"/>
              </a:rPr>
              <a:t>этапность</a:t>
            </a:r>
            <a:r>
              <a:rPr lang="ru-RU" sz="2200" b="0" strike="noStrike" spc="-1" dirty="0">
                <a:latin typeface="Times New Roman" panose="02020603050405020304"/>
              </a:rPr>
              <a:t>). </a:t>
            </a:r>
            <a:endParaRPr lang="ru-RU" sz="2200" b="0" strike="noStrike" spc="-1" dirty="0"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Объект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57400" y="967680"/>
            <a:ext cx="7418880" cy="5027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677880" y="684360"/>
            <a:ext cx="10584000" cy="15825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800" b="0" strike="noStrike" spc="-1" dirty="0" err="1">
                <a:solidFill>
                  <a:srgbClr val="262626"/>
                </a:solidFill>
                <a:latin typeface="+mj-lt"/>
              </a:rPr>
              <a:t>Видение</a:t>
            </a:r>
            <a:r>
              <a:rPr lang="en-US" sz="4800" b="0" strike="noStrike" spc="-1" dirty="0">
                <a:solidFill>
                  <a:srgbClr val="262626"/>
                </a:solidFill>
                <a:latin typeface="+mj-lt"/>
              </a:rPr>
              <a:t> (Vision)</a:t>
            </a:r>
            <a:br>
              <a:rPr sz="1600" dirty="0">
                <a:latin typeface="+mj-lt"/>
              </a:rPr>
            </a:br>
            <a:endParaRPr lang="en-US" sz="4800" b="0" strike="noStrike" spc="-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42" name="TextShape 2"/>
          <p:cNvSpPr txBox="1"/>
          <p:nvPr/>
        </p:nvSpPr>
        <p:spPr>
          <a:xfrm>
            <a:off x="1008000" y="1512000"/>
            <a:ext cx="9936000" cy="453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Times New Roman" panose="02020603050405020304"/>
              </a:rPr>
              <a:t>Цели и задачи</a:t>
            </a: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Times New Roman" panose="02020603050405020304"/>
              </a:rPr>
              <a:t>Границы проекта</a:t>
            </a: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Times New Roman" panose="02020603050405020304"/>
              </a:rPr>
              <a:t>Экономическое обоснование</a:t>
            </a: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Times New Roman" panose="02020603050405020304"/>
              </a:rPr>
              <a:t>Основные требования, ограничения и ключевая функциональность продукта</a:t>
            </a: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Times New Roman" panose="02020603050405020304"/>
              </a:rPr>
              <a:t>Базовая версия модели прецедентов</a:t>
            </a: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endParaRPr lang="ru-RU" sz="2000" b="0" strike="noStrike" spc="-1">
              <a:latin typeface="Times New Roman" panose="02020603050405020304"/>
            </a:endParaRPr>
          </a:p>
          <a:p>
            <a:pPr marL="215900" indent="-215900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Times New Roman" panose="02020603050405020304"/>
              </a:rPr>
              <a:t>Оценка рисков</a:t>
            </a:r>
            <a:endParaRPr lang="ru-RU" sz="2000" b="0" strike="noStrike" spc="-1"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55440" y="760773"/>
          <a:ext cx="10081120" cy="5336454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936104"/>
                <a:gridCol w="8208912"/>
                <a:gridCol w="936104"/>
              </a:tblGrid>
              <a:tr h="0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Функция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Анализ исходных требований (</a:t>
                      </a:r>
                      <a:r>
                        <a:rPr lang="en-US" sz="1400" dirty="0">
                          <a:effectLst/>
                        </a:rPr>
                        <a:t>stakeholder requirements</a:t>
                      </a:r>
                      <a:r>
                        <a:rPr lang="ru-RU" sz="1400" dirty="0">
                          <a:effectLst/>
                        </a:rPr>
                        <a:t>, технического задания) на предмет их корректности и возможности реализации.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321267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Функция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Согласование (при необходимости) со  </a:t>
                      </a:r>
                      <a:r>
                        <a:rPr lang="en-US" sz="1400">
                          <a:effectLst/>
                        </a:rPr>
                        <a:t>stakeholders</a:t>
                      </a:r>
                      <a:r>
                        <a:rPr lang="ru-RU" sz="1400">
                          <a:effectLst/>
                        </a:rPr>
                        <a:t> изменений или дополнений исходных требований.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Функция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Сбор исходных данных для проектирования Системы.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Функция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Изучение и описание систем-аналогов. 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Функция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Разработка концепции продукта, границ проекта.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Функция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Составление (выявление)  бизнес-требований, </a:t>
                      </a:r>
                      <a:r>
                        <a:rPr lang="en-US" sz="1400">
                          <a:effectLst/>
                        </a:rPr>
                        <a:t>use cases</a:t>
                      </a:r>
                      <a:r>
                        <a:rPr lang="ru-RU" sz="1400">
                          <a:effectLst/>
                        </a:rPr>
                        <a:t> высшего уровня.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Функция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Составление (выявление) требований к Системе.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321267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Специфика предметной области (космос, медицина, образование, финансы и так далее).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Знание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Бизнес-правила (законы, нормы и так далее).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321267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Образ пользователя разрабатываемой </a:t>
                      </a:r>
                      <a:r>
                        <a:rPr lang="en-US" sz="1400">
                          <a:effectLst/>
                        </a:rPr>
                        <a:t>IT</a:t>
                      </a:r>
                      <a:r>
                        <a:rPr lang="ru-RU" sz="1400">
                          <a:effectLst/>
                        </a:rPr>
                        <a:t>-системы/программного продукта (далее – Системы).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321267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Стандарты и регламенты составления технической и проектной документации (ГОСТ, ISO/IEC/IEEE и так далее).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321267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Специфика работы Системы на соответствующей платформе/технологии (Web, мобильные приложения, desktop приложения и так далее).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Атрибуты качества программного обеспечения.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Атрибуты качества требований.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Виды нефункциональных требований к Системам.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Основные методологии разработки Системы.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Умение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Выявлять требования.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Умение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Управлять беседой при интервью.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Умение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Организовывать взаимодействие с заказчиками и пользователями.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  <a:tr h="160633"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Умение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fontAlgn="base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Осуществлять декомпозицию требований. </a:t>
                      </a:r>
                      <a:endParaRPr lang="ru-RU" sz="140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б/а, с/а</a:t>
                      </a:r>
                      <a:endParaRPr lang="ru-RU" sz="1400" dirty="0">
                        <a:effectLst/>
                        <a:latin typeface="Times New Roman" panose="02020603050405020304" pitchFamily="16" charset="0"/>
                        <a:ea typeface="Times New Roman" panose="02020603050405020304" pitchFamily="16" charset="0"/>
                      </a:endParaRPr>
                    </a:p>
                  </a:txBody>
                  <a:tcPr marL="57356" marR="57356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839470" y="692785"/>
            <a:ext cx="5124450" cy="4247515"/>
          </a:xfrm>
        </p:spPr>
        <p:txBody>
          <a:bodyPr>
            <a:normAutofit fontScale="90000" lnSpcReduction="20000"/>
          </a:bodyPr>
          <a:lstStyle/>
          <a:p>
            <a:pPr lvl="4"/>
            <a:r>
              <a:rPr lang="ru-RU" sz="2000" b="1" dirty="0">
                <a:latin typeface="+mj-lt"/>
              </a:rPr>
              <a:t>Использование подходов и методологий:</a:t>
            </a:r>
            <a:endParaRPr lang="ru-RU" sz="2000" b="1" dirty="0">
              <a:latin typeface="+mj-lt"/>
            </a:endParaRPr>
          </a:p>
          <a:p>
            <a:pPr lvl="4"/>
            <a:endParaRPr lang="ru-RU" sz="2000" b="1" dirty="0">
              <a:latin typeface="+mj-lt"/>
            </a:endParaRP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мозговой штурм</a:t>
            </a:r>
            <a:endParaRPr lang="ru-RU" dirty="0">
              <a:latin typeface="+mj-lt"/>
            </a:endParaRP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5</a:t>
            </a:r>
            <a:r>
              <a:rPr lang="en-US" sz="2000" dirty="0">
                <a:latin typeface="+mj-lt"/>
              </a:rPr>
              <a:t>WHY</a:t>
            </a:r>
            <a:endParaRPr lang="en-US" sz="2000" dirty="0">
              <a:latin typeface="+mj-lt"/>
            </a:endParaRP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+mj-lt"/>
              </a:rPr>
              <a:t>SWOT</a:t>
            </a:r>
            <a:r>
              <a:rPr lang="ru-RU" altLang="en-US" sz="2000" b="1" dirty="0">
                <a:latin typeface="+mj-lt"/>
              </a:rPr>
              <a:t> анализ</a:t>
            </a:r>
            <a:endParaRPr lang="ru-RU" b="1" dirty="0">
              <a:latin typeface="+mj-lt"/>
            </a:endParaRP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+mj-lt"/>
              </a:rPr>
              <a:t>черный ящик</a:t>
            </a:r>
            <a:endParaRPr lang="ru-RU" b="1" dirty="0">
              <a:latin typeface="+mj-lt"/>
            </a:endParaRP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+mj-lt"/>
              </a:rPr>
              <a:t>функциональное моделирование (</a:t>
            </a:r>
            <a:r>
              <a:rPr lang="en-US" sz="2000" b="1" dirty="0">
                <a:latin typeface="+mj-lt"/>
              </a:rPr>
              <a:t>IDEF0</a:t>
            </a:r>
            <a:r>
              <a:rPr lang="ru-RU" sz="2000" b="1" dirty="0">
                <a:latin typeface="+mj-lt"/>
              </a:rPr>
              <a:t>)</a:t>
            </a:r>
            <a:endParaRPr lang="ru-RU" b="1" dirty="0">
              <a:latin typeface="+mj-lt"/>
            </a:endParaRP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+mj-lt"/>
              </a:rPr>
              <a:t>контекстная диаграмма, С4 (</a:t>
            </a:r>
            <a:r>
              <a:rPr lang="en-US" sz="2000" b="1" dirty="0">
                <a:latin typeface="+mj-lt"/>
              </a:rPr>
              <a:t>context level)</a:t>
            </a:r>
            <a:endParaRPr lang="ru-RU" b="1" dirty="0">
              <a:latin typeface="+mj-lt"/>
            </a:endParaRP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ru-RU" sz="2000" dirty="0" err="1">
                <a:latin typeface="+mj-lt"/>
              </a:rPr>
              <a:t>майндкарта</a:t>
            </a:r>
            <a:endParaRPr lang="ru-RU" sz="2000" dirty="0">
              <a:latin typeface="+mj-lt"/>
            </a:endParaRPr>
          </a:p>
          <a:p>
            <a:pPr lvl="4"/>
            <a:endParaRPr lang="ru-RU" dirty="0">
              <a:latin typeface="+mj-lt"/>
            </a:endParaRPr>
          </a:p>
          <a:p>
            <a:pPr lvl="4"/>
            <a:r>
              <a:rPr lang="ru-RU" sz="2000" b="1" dirty="0">
                <a:latin typeface="+mj-lt"/>
              </a:rPr>
              <a:t>Работа с документами:</a:t>
            </a:r>
            <a:endParaRPr lang="ru-RU" sz="2000" b="1" dirty="0">
              <a:latin typeface="+mj-lt"/>
            </a:endParaRPr>
          </a:p>
          <a:p>
            <a:pPr lvl="4"/>
            <a:endParaRPr lang="ru-RU" sz="2000" b="1" dirty="0">
              <a:latin typeface="+mj-l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Изучение</a:t>
            </a:r>
            <a:endParaRPr lang="ru-RU" sz="2000" dirty="0">
              <a:latin typeface="+mj-l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</a:rPr>
              <a:t>Деловая переписка</a:t>
            </a:r>
            <a:endParaRPr lang="ru-RU" sz="2000" dirty="0">
              <a:latin typeface="+mj-l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sym typeface="+mn-ea"/>
              </a:rPr>
              <a:t>Ведение документов </a:t>
            </a:r>
            <a:br>
              <a:rPr lang="ru-RU" sz="2000" dirty="0">
                <a:latin typeface="+mj-lt"/>
                <a:sym typeface="+mn-ea"/>
              </a:rPr>
            </a:br>
            <a:r>
              <a:rPr lang="ru-RU" sz="2000" dirty="0">
                <a:latin typeface="+mj-lt"/>
                <a:sym typeface="+mn-ea"/>
              </a:rPr>
              <a:t>(базы знаний)</a:t>
            </a:r>
            <a:endParaRPr lang="ru-RU" sz="2000" dirty="0">
              <a:latin typeface="+mj-lt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sym typeface="+mn-ea"/>
              </a:rPr>
              <a:t>Протоколы совещаний </a:t>
            </a:r>
            <a:br>
              <a:rPr lang="ru-RU" sz="2000" dirty="0">
                <a:latin typeface="+mj-lt"/>
                <a:sym typeface="+mn-ea"/>
              </a:rPr>
            </a:br>
            <a:r>
              <a:rPr lang="ru-RU" sz="2000" dirty="0">
                <a:latin typeface="+mj-lt"/>
                <a:sym typeface="+mn-ea"/>
              </a:rPr>
              <a:t>(тезисы, исполнители, сроки)</a:t>
            </a:r>
            <a:endParaRPr lang="ru-RU" sz="2000" dirty="0">
              <a:latin typeface="+mj-lt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67120" y="616585"/>
            <a:ext cx="5401310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/>
              <a:t>Коммуникативные навыки:</a:t>
            </a:r>
            <a:endParaRPr lang="ru-RU" b="1" dirty="0"/>
          </a:p>
          <a:p>
            <a:pPr lvl="0"/>
            <a:endParaRPr lang="ru-RU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Наблюдение</a:t>
            </a:r>
            <a:endParaRPr lang="ru-RU" dirty="0" err="1"/>
          </a:p>
          <a:p>
            <a:pPr marL="0" lvl="1" indent="-285750">
              <a:buFont typeface="Arial" panose="020B0604020202020204" pitchFamily="34" charset="0"/>
              <a:buChar char="•"/>
            </a:pPr>
            <a:r>
              <a:rPr lang="ru-RU" dirty="0">
                <a:sym typeface="+mn-ea"/>
              </a:rPr>
              <a:t>Анкетирование</a:t>
            </a:r>
            <a:endParaRPr lang="ru-RU" dirty="0">
              <a:sym typeface="+mn-ea"/>
            </a:endParaRPr>
          </a:p>
          <a:p>
            <a:pPr lvl="2" indent="-285750">
              <a:buFont typeface="Arial" panose="020B0604020202020204" pitchFamily="34" charset="0"/>
              <a:buChar char="•"/>
            </a:pPr>
            <a:r>
              <a:rPr lang="ru-RU" dirty="0">
                <a:sym typeface="+mn-ea"/>
              </a:rPr>
              <a:t>категорирование вопросов</a:t>
            </a:r>
            <a:endParaRPr lang="ru-RU" dirty="0"/>
          </a:p>
          <a:p>
            <a:pPr marL="0" lvl="1" indent="-285750">
              <a:buFont typeface="Arial" panose="020B0604020202020204" pitchFamily="34" charset="0"/>
              <a:buChar char="•"/>
            </a:pPr>
            <a:r>
              <a:rPr lang="ru-RU" dirty="0">
                <a:sym typeface="+mn-ea"/>
              </a:rPr>
              <a:t>Интервьюирование </a:t>
            </a:r>
            <a:endParaRPr lang="ru-RU" dirty="0">
              <a:sym typeface="+mn-ea"/>
            </a:endParaRPr>
          </a:p>
          <a:p>
            <a:pPr lvl="2" indent="-285750">
              <a:buFont typeface="Arial" panose="020B0604020202020204" pitchFamily="34" charset="0"/>
              <a:buChar char="•"/>
            </a:pPr>
            <a:r>
              <a:rPr lang="ru-RU" dirty="0">
                <a:sym typeface="+mn-ea"/>
              </a:rPr>
              <a:t>приоритеты вопросов</a:t>
            </a:r>
            <a:endParaRPr lang="ru-RU" dirty="0">
              <a:sym typeface="+mn-ea"/>
            </a:endParaRPr>
          </a:p>
          <a:p>
            <a:pPr lvl="2" indent="-285750">
              <a:buFont typeface="Arial" panose="020B0604020202020204" pitchFamily="34" charset="0"/>
              <a:buChar char="•"/>
            </a:pPr>
            <a:r>
              <a:rPr lang="ru-RU" dirty="0">
                <a:sym typeface="+mn-ea"/>
              </a:rPr>
              <a:t>использование закрытых вопросов</a:t>
            </a:r>
            <a:endParaRPr lang="ru-RU" dirty="0" err="1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Фасилитация</a:t>
            </a:r>
            <a:endParaRPr lang="ru-RU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dirty="0"/>
              <a:t>Медиатор</a:t>
            </a:r>
            <a:endParaRPr lang="ru-RU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/>
              <a:t>A/B </a:t>
            </a:r>
            <a:r>
              <a:rPr lang="ru-RU" dirty="0"/>
              <a:t>тестирование (предложение ряда вариантов</a:t>
            </a:r>
            <a:endParaRPr lang="ru-RU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lvl="0"/>
            <a:r>
              <a:rPr lang="ru-RU" b="1" dirty="0"/>
              <a:t>Работа с требованиями:</a:t>
            </a:r>
            <a:endParaRPr lang="ru-RU" b="1" dirty="0"/>
          </a:p>
          <a:p>
            <a:pPr lvl="0"/>
            <a:endParaRPr lang="ru-RU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dirty="0"/>
              <a:t>Целеполагание (позиционирование)</a:t>
            </a:r>
            <a:endParaRPr lang="ru-RU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dirty="0"/>
              <a:t>Выявление заинтересованных лиц</a:t>
            </a:r>
            <a:endParaRPr lang="ru-RU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b="1" dirty="0"/>
              <a:t>Анализ конкурентов</a:t>
            </a:r>
            <a:endParaRPr lang="ru-RU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b="1" dirty="0"/>
              <a:t>Определение границ системы</a:t>
            </a:r>
            <a:endParaRPr lang="ru-RU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b="1" dirty="0"/>
              <a:t>Выявление требований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7357</Words>
  <Application>WPS Presentation</Application>
  <PresentationFormat>Широкоэкранный</PresentationFormat>
  <Paragraphs>336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33</vt:i4>
      </vt:variant>
    </vt:vector>
  </HeadingPairs>
  <TitlesOfParts>
    <vt:vector size="52" baseType="lpstr">
      <vt:lpstr>Arial</vt:lpstr>
      <vt:lpstr>SimSun</vt:lpstr>
      <vt:lpstr>Wingdings</vt:lpstr>
      <vt:lpstr>Garamond</vt:lpstr>
      <vt:lpstr>Segoe Print</vt:lpstr>
      <vt:lpstr>Times New Roman</vt:lpstr>
      <vt:lpstr>Symbol</vt:lpstr>
      <vt:lpstr>Arial</vt:lpstr>
      <vt:lpstr>Times New Roman</vt:lpstr>
      <vt:lpstr>Verdana</vt:lpstr>
      <vt:lpstr>Microsoft YaHei</vt:lpstr>
      <vt:lpstr>Arial Unicode MS</vt:lpstr>
      <vt:lpstr>Calibri</vt:lpstr>
      <vt:lpstr>DejaVu Sans</vt:lpstr>
      <vt:lpstr>Office Theme</vt:lpstr>
      <vt:lpstr>Office Theme</vt:lpstr>
      <vt:lpstr>Office Theme</vt:lpstr>
      <vt:lpstr>Office Theme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Требования к требованиям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Angel</dc:creator>
  <cp:lastModifiedBy>Angel</cp:lastModifiedBy>
  <cp:revision>80</cp:revision>
  <dcterms:created xsi:type="dcterms:W3CDTF">2019-09-20T08:14:00Z</dcterms:created>
  <dcterms:modified xsi:type="dcterms:W3CDTF">2024-09-30T13:24:25Z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  <property fmtid="{D5CDD505-2E9C-101B-9397-08002B2CF9AE}" pid="12" name="ICV">
    <vt:lpwstr>01E3931D83234B60874C7FF3D268F5C2</vt:lpwstr>
  </property>
  <property fmtid="{D5CDD505-2E9C-101B-9397-08002B2CF9AE}" pid="13" name="KSOProductBuildVer">
    <vt:lpwstr>1033-12.2.0.13472</vt:lpwstr>
  </property>
</Properties>
</file>