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111"/>
  </p:notesMasterIdLst>
  <p:sldIdLst>
    <p:sldId id="259" r:id="rId2"/>
    <p:sldId id="271" r:id="rId3"/>
    <p:sldId id="260" r:id="rId4"/>
    <p:sldId id="270" r:id="rId5"/>
    <p:sldId id="256" r:id="rId6"/>
    <p:sldId id="257" r:id="rId7"/>
    <p:sldId id="272" r:id="rId8"/>
    <p:sldId id="356" r:id="rId9"/>
    <p:sldId id="357" r:id="rId10"/>
    <p:sldId id="358" r:id="rId11"/>
    <p:sldId id="365" r:id="rId12"/>
    <p:sldId id="275" r:id="rId13"/>
    <p:sldId id="364" r:id="rId14"/>
    <p:sldId id="363" r:id="rId15"/>
    <p:sldId id="273" r:id="rId16"/>
    <p:sldId id="360" r:id="rId17"/>
    <p:sldId id="359" r:id="rId18"/>
    <p:sldId id="361" r:id="rId19"/>
    <p:sldId id="362" r:id="rId20"/>
    <p:sldId id="274" r:id="rId21"/>
    <p:sldId id="276" r:id="rId22"/>
    <p:sldId id="277" r:id="rId23"/>
    <p:sldId id="278" r:id="rId24"/>
    <p:sldId id="279" r:id="rId25"/>
    <p:sldId id="258" r:id="rId26"/>
    <p:sldId id="280" r:id="rId27"/>
    <p:sldId id="281" r:id="rId28"/>
    <p:sldId id="282" r:id="rId29"/>
    <p:sldId id="269" r:id="rId30"/>
    <p:sldId id="283" r:id="rId31"/>
    <p:sldId id="284" r:id="rId32"/>
    <p:sldId id="285" r:id="rId33"/>
    <p:sldId id="286" r:id="rId34"/>
    <p:sldId id="287" r:id="rId35"/>
    <p:sldId id="265" r:id="rId36"/>
    <p:sldId id="266" r:id="rId37"/>
    <p:sldId id="267" r:id="rId38"/>
    <p:sldId id="268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  <p:sldId id="310" r:id="rId62"/>
    <p:sldId id="311" r:id="rId63"/>
    <p:sldId id="312" r:id="rId64"/>
    <p:sldId id="313" r:id="rId65"/>
    <p:sldId id="314" r:id="rId66"/>
    <p:sldId id="315" r:id="rId67"/>
    <p:sldId id="316" r:id="rId68"/>
    <p:sldId id="317" r:id="rId69"/>
    <p:sldId id="318" r:id="rId70"/>
    <p:sldId id="319" r:id="rId71"/>
    <p:sldId id="320" r:id="rId72"/>
    <p:sldId id="321" r:id="rId73"/>
    <p:sldId id="322" r:id="rId74"/>
    <p:sldId id="323" r:id="rId75"/>
    <p:sldId id="324" r:id="rId76"/>
    <p:sldId id="325" r:id="rId77"/>
    <p:sldId id="326" r:id="rId78"/>
    <p:sldId id="327" r:id="rId79"/>
    <p:sldId id="328" r:id="rId80"/>
    <p:sldId id="329" r:id="rId81"/>
    <p:sldId id="330" r:id="rId82"/>
    <p:sldId id="331" r:id="rId83"/>
    <p:sldId id="332" r:id="rId84"/>
    <p:sldId id="333" r:id="rId85"/>
    <p:sldId id="334" r:id="rId86"/>
    <p:sldId id="335" r:id="rId87"/>
    <p:sldId id="336" r:id="rId88"/>
    <p:sldId id="337" r:id="rId89"/>
    <p:sldId id="338" r:id="rId90"/>
    <p:sldId id="339" r:id="rId91"/>
    <p:sldId id="340" r:id="rId92"/>
    <p:sldId id="342" r:id="rId93"/>
    <p:sldId id="344" r:id="rId94"/>
    <p:sldId id="349" r:id="rId95"/>
    <p:sldId id="261" r:id="rId96"/>
    <p:sldId id="263" r:id="rId97"/>
    <p:sldId id="262" r:id="rId98"/>
    <p:sldId id="264" r:id="rId99"/>
    <p:sldId id="343" r:id="rId100"/>
    <p:sldId id="345" r:id="rId101"/>
    <p:sldId id="346" r:id="rId102"/>
    <p:sldId id="347" r:id="rId103"/>
    <p:sldId id="348" r:id="rId104"/>
    <p:sldId id="350" r:id="rId105"/>
    <p:sldId id="351" r:id="rId106"/>
    <p:sldId id="352" r:id="rId107"/>
    <p:sldId id="353" r:id="rId108"/>
    <p:sldId id="354" r:id="rId109"/>
    <p:sldId id="355" r:id="rId1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90" autoAdjust="0"/>
    <p:restoredTop sz="94660"/>
  </p:normalViewPr>
  <p:slideViewPr>
    <p:cSldViewPr>
      <p:cViewPr>
        <p:scale>
          <a:sx n="100" d="100"/>
          <a:sy n="100" d="100"/>
        </p:scale>
        <p:origin x="-1920" y="-318"/>
      </p:cViewPr>
      <p:guideLst>
        <p:guide orient="horz"/>
        <p:guide pos="57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presProps" Target="pres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viewProps" Target="viewProp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D41E5F-4CFA-4EF7-9A46-F942DDFF2007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06E5BB-9458-4249-B22B-BDFA784D5B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655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5A6BC-3EA6-40ED-B5DA-7B0B88B7B387}" type="datetime1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2D3B-4149-4AC0-8A2E-EB32D3CCCF5E}" type="datetime1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5CAC6-2B37-471C-8AD9-A1E12FD95250}" type="datetime1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ED753-B79C-43F6-BDC1-E607583DC06C}" type="datetime1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9E0F0-E158-4B18-82B8-E02C0D96E514}" type="datetime1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6F705-34E0-4477-B4AC-ED33F5527525}" type="datetime1">
              <a:rPr lang="ru-RU" smtClean="0"/>
              <a:pPr/>
              <a:t>07.11.2022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E865B-3E22-40D0-B3FE-94CD2BE60FE5}" type="datetime1">
              <a:rPr lang="ru-RU" smtClean="0"/>
              <a:pPr/>
              <a:t>07.11.2022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2D1BD-2423-48F7-8F0D-937FEB4DE51C}" type="datetime1">
              <a:rPr lang="ru-RU" smtClean="0"/>
              <a:pPr/>
              <a:t>07.11.2022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BC006-1980-4EA9-AF84-31FFABAF4D8D}" type="datetime1">
              <a:rPr lang="ru-RU" smtClean="0"/>
              <a:pPr/>
              <a:t>07.11.2022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8AF4A-0138-4373-B9D0-4765247E2155}" type="datetime1">
              <a:rPr lang="ru-RU" smtClean="0"/>
              <a:pPr/>
              <a:t>07.11.2022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4CE49-06DA-4B56-8BDE-CD3AE8EFF952}" type="datetime1">
              <a:rPr lang="ru-RU" smtClean="0"/>
              <a:pPr/>
              <a:t>07.11.2022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EC196-5C5A-408B-85D2-7BABFEB80F83}" type="datetime1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stepik.org/course/53334/syllabus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hyperlink" Target="https://material.io/design/" TargetMode="External"/><Relationship Id="rId2" Type="http://schemas.openxmlformats.org/officeDocument/2006/relationships/hyperlink" Target="https://developer.apple.com/design/human-interface-guidelines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igital.alfabank.ru/principles" TargetMode="External"/><Relationship Id="rId5" Type="http://schemas.openxmlformats.org/officeDocument/2006/relationships/hyperlink" Target="https://guides.kontur.ru/" TargetMode="External"/><Relationship Id="rId4" Type="http://schemas.openxmlformats.org/officeDocument/2006/relationships/hyperlink" Target="https://docs.microsoft.com/ru-ru/windows/win32/uxguide/guidelines" TargetMode="Externa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3.png"/><Relationship Id="rId5" Type="http://schemas.openxmlformats.org/officeDocument/2006/relationships/image" Target="../media/image132.jpeg"/><Relationship Id="rId4" Type="http://schemas.openxmlformats.org/officeDocument/2006/relationships/image" Target="../media/image131.jpeg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53952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2"/>
                </a:solidFill>
              </a:rPr>
              <a:t>Назаренко Дарья</a:t>
            </a:r>
            <a:endParaRPr lang="ru-RU" sz="3200" dirty="0">
              <a:solidFill>
                <a:schemeClr val="tx2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1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95536" y="2708920"/>
            <a:ext cx="822960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en-US" dirty="0">
                <a:solidFill>
                  <a:schemeClr val="tx2"/>
                </a:solidFill>
              </a:rPr>
              <a:t>nazarenko.daria1@gmail.com</a:t>
            </a:r>
            <a:r>
              <a:rPr lang="en-US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endParaRPr kumimoji="0" lang="ru-RU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23528" y="3573016"/>
            <a:ext cx="822960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en-US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+7 (981) 839 58 22 </a:t>
            </a:r>
            <a:endParaRPr kumimoji="0" lang="ru-RU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95536" y="2852936"/>
            <a:ext cx="828092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ru-RU" sz="1400" noProof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Тема письма</a:t>
            </a:r>
            <a:r>
              <a:rPr lang="en-US" sz="1400" noProof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: </a:t>
            </a:r>
            <a:r>
              <a:rPr lang="ru-RU" sz="1400" noProof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номер группы, фамилия</a:t>
            </a: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10</a:t>
            </a:fld>
            <a:endParaRPr lang="ru-RU"/>
          </a:p>
        </p:txBody>
      </p:sp>
      <p:pic>
        <p:nvPicPr>
          <p:cNvPr id="2050" name="Picture 2" descr="C:\Users\мвидео\Desktop\Screenshot_2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89819"/>
            <a:ext cx="7007176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325513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100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z="2400" b="1" dirty="0" smtClean="0">
                <a:solidFill>
                  <a:schemeClr val="tx2"/>
                </a:solidFill>
              </a:rPr>
              <a:t>Use Case</a:t>
            </a:r>
            <a:endParaRPr lang="ru-RU" sz="2400" b="1" dirty="0" smtClean="0">
              <a:solidFill>
                <a:schemeClr val="tx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980728"/>
            <a:ext cx="8496944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 smtClean="0">
                <a:solidFill>
                  <a:schemeClr val="tx2"/>
                </a:solidFill>
              </a:rPr>
              <a:t>Четыре стадии точности</a:t>
            </a:r>
            <a:r>
              <a:rPr lang="en-US" sz="1200" b="1" dirty="0" smtClean="0">
                <a:solidFill>
                  <a:schemeClr val="tx2"/>
                </a:solidFill>
              </a:rPr>
              <a:t>:</a:t>
            </a:r>
          </a:p>
          <a:p>
            <a:pPr lvl="0">
              <a:lnSpc>
                <a:spcPct val="150000"/>
              </a:lnSpc>
            </a:pPr>
            <a:r>
              <a:rPr lang="en-US" sz="1200" dirty="0" smtClean="0">
                <a:solidFill>
                  <a:schemeClr val="tx2"/>
                </a:solidFill>
              </a:rPr>
              <a:t>1. </a:t>
            </a:r>
            <a:r>
              <a:rPr lang="ru-RU" sz="1200" dirty="0" smtClean="0">
                <a:solidFill>
                  <a:schemeClr val="tx2"/>
                </a:solidFill>
              </a:rPr>
              <a:t>Действующие лица. Перечислите действующих лиц и каждую из их целей, которые будет обеспечивать система.</a:t>
            </a:r>
          </a:p>
          <a:p>
            <a:pPr lvl="0">
              <a:lnSpc>
                <a:spcPct val="150000"/>
              </a:lnSpc>
            </a:pPr>
            <a:r>
              <a:rPr lang="en-US" sz="1200" dirty="0" smtClean="0">
                <a:solidFill>
                  <a:schemeClr val="tx2"/>
                </a:solidFill>
              </a:rPr>
              <a:t>2. </a:t>
            </a:r>
            <a:r>
              <a:rPr lang="ru-RU" sz="1200" dirty="0" smtClean="0">
                <a:solidFill>
                  <a:schemeClr val="tx2"/>
                </a:solidFill>
              </a:rPr>
              <a:t>Краткое изложение варианта использования или основной сценарий. </a:t>
            </a:r>
            <a:endParaRPr lang="en-US" sz="1200" dirty="0" smtClean="0">
              <a:solidFill>
                <a:schemeClr val="tx2"/>
              </a:solidFill>
            </a:endParaRPr>
          </a:p>
          <a:p>
            <a:pPr lvl="0">
              <a:lnSpc>
                <a:spcPct val="150000"/>
              </a:lnSpc>
            </a:pPr>
            <a:r>
              <a:rPr lang="ru-RU" sz="1200" dirty="0" smtClean="0">
                <a:solidFill>
                  <a:schemeClr val="tx2"/>
                </a:solidFill>
              </a:rPr>
              <a:t>Следование основному сценарию.</a:t>
            </a:r>
          </a:p>
          <a:p>
            <a:pPr lvl="0">
              <a:lnSpc>
                <a:spcPct val="150000"/>
              </a:lnSpc>
            </a:pPr>
            <a:r>
              <a:rPr lang="en-US" sz="1200" dirty="0" smtClean="0">
                <a:solidFill>
                  <a:schemeClr val="tx2"/>
                </a:solidFill>
              </a:rPr>
              <a:t>3. </a:t>
            </a:r>
            <a:r>
              <a:rPr lang="ru-RU" sz="1200" dirty="0" smtClean="0">
                <a:solidFill>
                  <a:schemeClr val="tx2"/>
                </a:solidFill>
              </a:rPr>
              <a:t>Условия отказа. Сначала необходимо занести все условия отказа, на следующем уровне детальная проработка.</a:t>
            </a:r>
          </a:p>
          <a:p>
            <a:pPr lvl="0">
              <a:lnSpc>
                <a:spcPct val="150000"/>
              </a:lnSpc>
            </a:pPr>
            <a:r>
              <a:rPr lang="en-US" sz="1200" dirty="0" smtClean="0">
                <a:solidFill>
                  <a:schemeClr val="tx2"/>
                </a:solidFill>
              </a:rPr>
              <a:t>4. </a:t>
            </a:r>
            <a:r>
              <a:rPr lang="ru-RU" sz="1200" dirty="0" smtClean="0">
                <a:solidFill>
                  <a:schemeClr val="tx2"/>
                </a:solidFill>
              </a:rPr>
              <a:t>Обработка отказа. </a:t>
            </a:r>
          </a:p>
          <a:p>
            <a:endParaRPr lang="en-US" sz="1200" b="1" dirty="0" smtClean="0">
              <a:solidFill>
                <a:schemeClr val="tx2"/>
              </a:solidFill>
            </a:endParaRP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91230" y="3501008"/>
            <a:ext cx="77091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tx2"/>
                </a:solidFill>
              </a:rPr>
              <a:t>Алистер Коберн – Современные методы описания функциональных требований</a:t>
            </a:r>
            <a:endParaRPr lang="ru-RU" sz="1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101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z="2400" b="1" dirty="0" smtClean="0">
                <a:solidFill>
                  <a:schemeClr val="tx2"/>
                </a:solidFill>
              </a:rPr>
              <a:t>Use Case. </a:t>
            </a:r>
            <a:r>
              <a:rPr lang="ru-RU" sz="2400" b="1" dirty="0" smtClean="0">
                <a:solidFill>
                  <a:schemeClr val="tx2"/>
                </a:solidFill>
              </a:rPr>
              <a:t>Распространенные ошибки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1520" y="836712"/>
            <a:ext cx="22108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chemeClr val="tx2"/>
                </a:solidFill>
              </a:rPr>
              <a:t>1. Отсутствует система</a:t>
            </a:r>
            <a:endParaRPr lang="ru-RU" sz="1200" b="1" dirty="0">
              <a:solidFill>
                <a:schemeClr val="tx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520" y="1192684"/>
            <a:ext cx="4185761" cy="21467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100" i="1" dirty="0" smtClean="0">
                <a:solidFill>
                  <a:schemeClr val="tx2"/>
                </a:solidFill>
              </a:rPr>
              <a:t>Вариант использования 1: Снять наличные со счета</a:t>
            </a:r>
          </a:p>
          <a:p>
            <a:pPr>
              <a:lnSpc>
                <a:spcPct val="150000"/>
              </a:lnSpc>
            </a:pPr>
            <a:r>
              <a:rPr lang="ru-RU" sz="1100" b="1" dirty="0" smtClean="0">
                <a:solidFill>
                  <a:schemeClr val="tx2"/>
                </a:solidFill>
              </a:rPr>
              <a:t>Область действия</a:t>
            </a:r>
            <a:r>
              <a:rPr lang="ru-RU" sz="1100" dirty="0" smtClean="0">
                <a:solidFill>
                  <a:schemeClr val="tx2"/>
                </a:solidFill>
              </a:rPr>
              <a:t>: банкомат</a:t>
            </a:r>
          </a:p>
          <a:p>
            <a:pPr>
              <a:lnSpc>
                <a:spcPct val="150000"/>
              </a:lnSpc>
            </a:pPr>
            <a:r>
              <a:rPr lang="ru-RU" sz="1100" b="1" dirty="0" smtClean="0">
                <a:solidFill>
                  <a:schemeClr val="tx2"/>
                </a:solidFill>
              </a:rPr>
              <a:t>Основное действующее лицо</a:t>
            </a:r>
            <a:r>
              <a:rPr lang="ru-RU" sz="1100" dirty="0" smtClean="0">
                <a:solidFill>
                  <a:schemeClr val="tx2"/>
                </a:solidFill>
              </a:rPr>
              <a:t>: клиент</a:t>
            </a:r>
          </a:p>
          <a:p>
            <a:pPr>
              <a:lnSpc>
                <a:spcPct val="150000"/>
              </a:lnSpc>
            </a:pPr>
            <a:r>
              <a:rPr lang="ru-RU" sz="1100" dirty="0" smtClean="0">
                <a:solidFill>
                  <a:schemeClr val="tx2"/>
                </a:solidFill>
              </a:rPr>
              <a:t>1. Клиент вводит карточку и </a:t>
            </a:r>
            <a:r>
              <a:rPr lang="en-US" sz="1100" dirty="0" smtClean="0">
                <a:solidFill>
                  <a:schemeClr val="tx2"/>
                </a:solidFill>
              </a:rPr>
              <a:t>PIN</a:t>
            </a:r>
            <a:r>
              <a:rPr lang="ru-RU" sz="1100" dirty="0" smtClean="0">
                <a:solidFill>
                  <a:schemeClr val="tx2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sz="1100" dirty="0" smtClean="0">
                <a:solidFill>
                  <a:schemeClr val="tx2"/>
                </a:solidFill>
              </a:rPr>
              <a:t>2. Клиент вводит «снять деньги» и количество.</a:t>
            </a:r>
          </a:p>
          <a:p>
            <a:pPr>
              <a:lnSpc>
                <a:spcPct val="150000"/>
              </a:lnSpc>
            </a:pPr>
            <a:r>
              <a:rPr lang="ru-RU" sz="1100" dirty="0" smtClean="0">
                <a:solidFill>
                  <a:schemeClr val="tx2"/>
                </a:solidFill>
              </a:rPr>
              <a:t>3. Клиент забирает наличные, карточку и квитанцию.</a:t>
            </a:r>
          </a:p>
          <a:p>
            <a:pPr>
              <a:lnSpc>
                <a:spcPct val="150000"/>
              </a:lnSpc>
            </a:pPr>
            <a:r>
              <a:rPr lang="ru-RU" sz="1100" dirty="0" smtClean="0">
                <a:solidFill>
                  <a:schemeClr val="tx2"/>
                </a:solidFill>
              </a:rPr>
              <a:t>4. Клиент уходит.</a:t>
            </a: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51520" y="3212976"/>
            <a:ext cx="8136904" cy="330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100" i="1" dirty="0" smtClean="0">
                <a:solidFill>
                  <a:schemeClr val="tx2"/>
                </a:solidFill>
              </a:rPr>
              <a:t>Исправленный вариант использования 1: Снять наличные со счета</a:t>
            </a:r>
            <a:r>
              <a:rPr lang="ru-RU" sz="1100" dirty="0" smtClean="0">
                <a:solidFill>
                  <a:schemeClr val="tx2"/>
                </a:solidFill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ru-RU" sz="1100" b="1" dirty="0" smtClean="0">
                <a:solidFill>
                  <a:schemeClr val="tx2"/>
                </a:solidFill>
              </a:rPr>
              <a:t>Область действия</a:t>
            </a:r>
            <a:r>
              <a:rPr lang="ru-RU" sz="1100" dirty="0" smtClean="0">
                <a:solidFill>
                  <a:schemeClr val="tx2"/>
                </a:solidFill>
              </a:rPr>
              <a:t>: банкомат</a:t>
            </a:r>
          </a:p>
          <a:p>
            <a:pPr>
              <a:lnSpc>
                <a:spcPct val="150000"/>
              </a:lnSpc>
            </a:pPr>
            <a:r>
              <a:rPr lang="ru-RU" sz="1100" b="1" dirty="0" smtClean="0">
                <a:solidFill>
                  <a:schemeClr val="tx2"/>
                </a:solidFill>
              </a:rPr>
              <a:t>Основное действующее лицо</a:t>
            </a:r>
            <a:r>
              <a:rPr lang="ru-RU" sz="1100" dirty="0" smtClean="0">
                <a:solidFill>
                  <a:schemeClr val="tx2"/>
                </a:solidFill>
              </a:rPr>
              <a:t>: владелец счета</a:t>
            </a:r>
          </a:p>
          <a:p>
            <a:pPr>
              <a:lnSpc>
                <a:spcPct val="150000"/>
              </a:lnSpc>
            </a:pPr>
            <a:r>
              <a:rPr lang="ru-RU" sz="1100" dirty="0" smtClean="0">
                <a:solidFill>
                  <a:schemeClr val="tx2"/>
                </a:solidFill>
              </a:rPr>
              <a:t>1. Клиент пропускает карточку для банкомата через считывающее устройство.</a:t>
            </a:r>
          </a:p>
          <a:p>
            <a:pPr>
              <a:lnSpc>
                <a:spcPct val="150000"/>
              </a:lnSpc>
            </a:pPr>
            <a:r>
              <a:rPr lang="ru-RU" sz="1100" dirty="0" smtClean="0">
                <a:solidFill>
                  <a:schemeClr val="tx2"/>
                </a:solidFill>
              </a:rPr>
              <a:t>2. Банкомат считывает с карточки </a:t>
            </a:r>
            <a:r>
              <a:rPr lang="en-US" sz="1100" dirty="0" smtClean="0">
                <a:solidFill>
                  <a:schemeClr val="tx2"/>
                </a:solidFill>
              </a:rPr>
              <a:t>ID</a:t>
            </a:r>
            <a:r>
              <a:rPr lang="ru-RU" sz="1100" dirty="0" smtClean="0">
                <a:solidFill>
                  <a:schemeClr val="tx2"/>
                </a:solidFill>
              </a:rPr>
              <a:t> банка, номер счета, зашифрованный </a:t>
            </a:r>
            <a:r>
              <a:rPr lang="en-US" sz="1100" dirty="0" smtClean="0">
                <a:solidFill>
                  <a:schemeClr val="tx2"/>
                </a:solidFill>
              </a:rPr>
              <a:t>PIN</a:t>
            </a:r>
            <a:r>
              <a:rPr lang="ru-RU" sz="1100" dirty="0" smtClean="0">
                <a:solidFill>
                  <a:schemeClr val="tx2"/>
                </a:solidFill>
              </a:rPr>
              <a:t>, подтверждает </a:t>
            </a:r>
            <a:r>
              <a:rPr lang="en-US" sz="1100" dirty="0" smtClean="0">
                <a:solidFill>
                  <a:schemeClr val="tx2"/>
                </a:solidFill>
              </a:rPr>
              <a:t>ID </a:t>
            </a:r>
            <a:r>
              <a:rPr lang="ru-RU" sz="1100" dirty="0" smtClean="0">
                <a:solidFill>
                  <a:schemeClr val="tx2"/>
                </a:solidFill>
              </a:rPr>
              <a:t>банка и номер счета с помощью главной банковской системы.</a:t>
            </a:r>
          </a:p>
          <a:p>
            <a:pPr>
              <a:lnSpc>
                <a:spcPct val="150000"/>
              </a:lnSpc>
            </a:pPr>
            <a:r>
              <a:rPr lang="ru-RU" sz="1100" dirty="0" smtClean="0">
                <a:solidFill>
                  <a:schemeClr val="tx2"/>
                </a:solidFill>
              </a:rPr>
              <a:t>2. Клиент вводит </a:t>
            </a:r>
            <a:r>
              <a:rPr lang="en-US" sz="1100" dirty="0" smtClean="0">
                <a:solidFill>
                  <a:schemeClr val="tx2"/>
                </a:solidFill>
              </a:rPr>
              <a:t>PIN</a:t>
            </a:r>
            <a:r>
              <a:rPr lang="ru-RU" sz="1100" dirty="0" smtClean="0">
                <a:solidFill>
                  <a:schemeClr val="tx2"/>
                </a:solidFill>
              </a:rPr>
              <a:t>. Банкомат сверяет его с зашифрованным </a:t>
            </a:r>
            <a:r>
              <a:rPr lang="en-US" sz="1100" dirty="0" smtClean="0">
                <a:solidFill>
                  <a:schemeClr val="tx2"/>
                </a:solidFill>
              </a:rPr>
              <a:t>PIN</a:t>
            </a:r>
            <a:r>
              <a:rPr lang="ru-RU" sz="1100" dirty="0" smtClean="0">
                <a:solidFill>
                  <a:schemeClr val="tx2"/>
                </a:solidFill>
              </a:rPr>
              <a:t>, считанным с карточки.</a:t>
            </a:r>
          </a:p>
          <a:p>
            <a:pPr>
              <a:lnSpc>
                <a:spcPct val="150000"/>
              </a:lnSpc>
            </a:pPr>
            <a:r>
              <a:rPr lang="ru-RU" sz="1100" dirty="0" smtClean="0">
                <a:solidFill>
                  <a:schemeClr val="tx2"/>
                </a:solidFill>
              </a:rPr>
              <a:t>3. Клиент выбирает опцию «быстрое снятие наличных» и указывает сумму в купюрах по 5$.</a:t>
            </a:r>
          </a:p>
          <a:p>
            <a:pPr>
              <a:lnSpc>
                <a:spcPct val="150000"/>
              </a:lnSpc>
            </a:pPr>
            <a:r>
              <a:rPr lang="ru-RU" sz="1100" dirty="0" smtClean="0">
                <a:solidFill>
                  <a:schemeClr val="tx2"/>
                </a:solidFill>
              </a:rPr>
              <a:t>4. Банкомат уведомляет главную банковскую систему о номере счета клиента, требуемой сумме и получает в ответ подтверждение и новый баланс.</a:t>
            </a:r>
          </a:p>
          <a:p>
            <a:pPr>
              <a:lnSpc>
                <a:spcPct val="150000"/>
              </a:lnSpc>
            </a:pPr>
            <a:r>
              <a:rPr lang="ru-RU" sz="1100" dirty="0" smtClean="0">
                <a:solidFill>
                  <a:schemeClr val="tx2"/>
                </a:solidFill>
              </a:rPr>
              <a:t>5. Банкомат выдает деньги, карточку и квитанцию, показывающую новый баланс.</a:t>
            </a:r>
          </a:p>
          <a:p>
            <a:pPr>
              <a:lnSpc>
                <a:spcPct val="150000"/>
              </a:lnSpc>
            </a:pPr>
            <a:r>
              <a:rPr lang="ru-RU" sz="1100" dirty="0" smtClean="0">
                <a:solidFill>
                  <a:schemeClr val="tx2"/>
                </a:solidFill>
              </a:rPr>
              <a:t>6. Банкомат регистрирует транзакцию.</a:t>
            </a:r>
          </a:p>
          <a:p>
            <a:r>
              <a:rPr lang="ru-RU" sz="1100" dirty="0" smtClean="0">
                <a:solidFill>
                  <a:schemeClr val="tx2"/>
                </a:solidFill>
              </a:rPr>
              <a:t> </a:t>
            </a:r>
            <a:endParaRPr lang="ru-RU" sz="11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102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836712"/>
            <a:ext cx="40911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chemeClr val="tx2"/>
                </a:solidFill>
              </a:rPr>
              <a:t>2. Отсутствует основное действующее лицо</a:t>
            </a:r>
            <a:endParaRPr lang="ru-RU" sz="1200" b="1" dirty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z="2400" b="1" dirty="0" smtClean="0">
                <a:solidFill>
                  <a:schemeClr val="tx2"/>
                </a:solidFill>
              </a:rPr>
              <a:t>Use Case. </a:t>
            </a:r>
            <a:r>
              <a:rPr lang="ru-RU" sz="2400" b="1" dirty="0" smtClean="0">
                <a:solidFill>
                  <a:schemeClr val="tx2"/>
                </a:solidFill>
              </a:rPr>
              <a:t>Распространенные ошибки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9512" y="1196752"/>
            <a:ext cx="4405373" cy="2654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100" i="1" dirty="0" smtClean="0">
                <a:solidFill>
                  <a:schemeClr val="tx2"/>
                </a:solidFill>
              </a:rPr>
              <a:t>Вариант использования 2: Снять наличные со счета</a:t>
            </a:r>
            <a:endParaRPr lang="ru-RU" sz="1100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1100" b="1" dirty="0" smtClean="0">
                <a:solidFill>
                  <a:schemeClr val="tx2"/>
                </a:solidFill>
              </a:rPr>
              <a:t>Область действия</a:t>
            </a:r>
            <a:r>
              <a:rPr lang="ru-RU" sz="1100" dirty="0" smtClean="0">
                <a:solidFill>
                  <a:schemeClr val="tx2"/>
                </a:solidFill>
              </a:rPr>
              <a:t>: банкомат</a:t>
            </a:r>
          </a:p>
          <a:p>
            <a:pPr>
              <a:lnSpc>
                <a:spcPct val="150000"/>
              </a:lnSpc>
            </a:pPr>
            <a:r>
              <a:rPr lang="ru-RU" sz="1100" b="1" dirty="0" smtClean="0">
                <a:solidFill>
                  <a:schemeClr val="tx2"/>
                </a:solidFill>
              </a:rPr>
              <a:t>Основное действующее лицо</a:t>
            </a:r>
            <a:r>
              <a:rPr lang="ru-RU" sz="1100" dirty="0" smtClean="0">
                <a:solidFill>
                  <a:schemeClr val="tx2"/>
                </a:solidFill>
              </a:rPr>
              <a:t>: клиент</a:t>
            </a:r>
          </a:p>
          <a:p>
            <a:pPr lvl="0">
              <a:lnSpc>
                <a:spcPct val="150000"/>
              </a:lnSpc>
            </a:pPr>
            <a:r>
              <a:rPr lang="ru-RU" sz="1100" dirty="0" smtClean="0">
                <a:solidFill>
                  <a:schemeClr val="tx2"/>
                </a:solidFill>
              </a:rPr>
              <a:t>1. Получает карточку для банкомата и </a:t>
            </a:r>
            <a:r>
              <a:rPr lang="en-US" sz="1100" dirty="0" smtClean="0">
                <a:solidFill>
                  <a:schemeClr val="tx2"/>
                </a:solidFill>
              </a:rPr>
              <a:t>PIN</a:t>
            </a:r>
            <a:r>
              <a:rPr lang="ru-RU" sz="1100" dirty="0" smtClean="0">
                <a:solidFill>
                  <a:schemeClr val="tx2"/>
                </a:solidFill>
              </a:rPr>
              <a:t>.</a:t>
            </a:r>
          </a:p>
          <a:p>
            <a:pPr lvl="0">
              <a:lnSpc>
                <a:spcPct val="150000"/>
              </a:lnSpc>
            </a:pPr>
            <a:r>
              <a:rPr lang="ru-RU" sz="1100" dirty="0" smtClean="0">
                <a:solidFill>
                  <a:schemeClr val="tx2"/>
                </a:solidFill>
              </a:rPr>
              <a:t>2. Получает в качестве типа транзакции «снять деньги».</a:t>
            </a:r>
          </a:p>
          <a:p>
            <a:pPr lvl="0">
              <a:lnSpc>
                <a:spcPct val="150000"/>
              </a:lnSpc>
            </a:pPr>
            <a:r>
              <a:rPr lang="ru-RU" sz="1100" dirty="0" smtClean="0">
                <a:solidFill>
                  <a:schemeClr val="tx2"/>
                </a:solidFill>
              </a:rPr>
              <a:t>3. Получает требуемую сумму.</a:t>
            </a:r>
          </a:p>
          <a:p>
            <a:pPr lvl="0">
              <a:lnSpc>
                <a:spcPct val="150000"/>
              </a:lnSpc>
            </a:pPr>
            <a:r>
              <a:rPr lang="ru-RU" sz="1100" dirty="0" smtClean="0">
                <a:solidFill>
                  <a:schemeClr val="tx2"/>
                </a:solidFill>
              </a:rPr>
              <a:t>4. Удостоверяется, что на счете достаточно денег.</a:t>
            </a:r>
          </a:p>
          <a:p>
            <a:pPr lvl="0">
              <a:lnSpc>
                <a:spcPct val="150000"/>
              </a:lnSpc>
            </a:pPr>
            <a:r>
              <a:rPr lang="ru-RU" sz="1100" dirty="0" smtClean="0">
                <a:solidFill>
                  <a:schemeClr val="tx2"/>
                </a:solidFill>
              </a:rPr>
              <a:t>5. Выдает деньги, квитанцию, карточку.</a:t>
            </a:r>
          </a:p>
          <a:p>
            <a:pPr lvl="0">
              <a:lnSpc>
                <a:spcPct val="150000"/>
              </a:lnSpc>
            </a:pPr>
            <a:r>
              <a:rPr lang="ru-RU" sz="1100" dirty="0" smtClean="0">
                <a:solidFill>
                  <a:schemeClr val="tx2"/>
                </a:solidFill>
              </a:rPr>
              <a:t>6. Возвращается в исходное состояние.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103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z="2400" b="1" dirty="0" smtClean="0">
                <a:solidFill>
                  <a:schemeClr val="tx2"/>
                </a:solidFill>
              </a:rPr>
              <a:t>Use Case. </a:t>
            </a:r>
            <a:r>
              <a:rPr lang="ru-RU" sz="2400" b="1" dirty="0" smtClean="0">
                <a:solidFill>
                  <a:schemeClr val="tx2"/>
                </a:solidFill>
              </a:rPr>
              <a:t>Распространенные ошибки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9512" y="980728"/>
            <a:ext cx="49760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chemeClr val="tx2"/>
                </a:solidFill>
              </a:rPr>
              <a:t>3. Слишком много деталей интерфейса пользователя</a:t>
            </a:r>
            <a:endParaRPr lang="ru-RU" sz="1200" b="1" dirty="0">
              <a:solidFill>
                <a:schemeClr val="tx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512" y="1340768"/>
            <a:ext cx="856895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 smtClean="0">
                <a:solidFill>
                  <a:schemeClr val="tx2"/>
                </a:solidFill>
              </a:rPr>
              <a:t>Вариант использования 2: Совершить покупку</a:t>
            </a:r>
            <a:endParaRPr lang="ru-RU" sz="1200" dirty="0" smtClean="0">
              <a:solidFill>
                <a:schemeClr val="tx2"/>
              </a:solidFill>
            </a:endParaRPr>
          </a:p>
          <a:p>
            <a:r>
              <a:rPr lang="ru-RU" sz="1200" b="1" dirty="0" smtClean="0">
                <a:solidFill>
                  <a:schemeClr val="tx2"/>
                </a:solidFill>
              </a:rPr>
              <a:t>Область действия</a:t>
            </a:r>
            <a:r>
              <a:rPr lang="ru-RU" sz="1200" dirty="0" smtClean="0">
                <a:solidFill>
                  <a:schemeClr val="tx2"/>
                </a:solidFill>
              </a:rPr>
              <a:t>: приложение для электронной торговли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Основное действующее лицо</a:t>
            </a:r>
            <a:r>
              <a:rPr lang="ru-RU" sz="1200" dirty="0" smtClean="0">
                <a:solidFill>
                  <a:schemeClr val="tx2"/>
                </a:solidFill>
              </a:rPr>
              <a:t>: клиент</a:t>
            </a:r>
          </a:p>
          <a:p>
            <a:pPr lvl="0"/>
            <a:r>
              <a:rPr lang="ru-RU" sz="1200" dirty="0" smtClean="0">
                <a:solidFill>
                  <a:schemeClr val="tx2"/>
                </a:solidFill>
              </a:rPr>
              <a:t>1. Система устанавливает экран ввода </a:t>
            </a:r>
            <a:r>
              <a:rPr lang="en-US" sz="1200" dirty="0" smtClean="0">
                <a:solidFill>
                  <a:schemeClr val="tx2"/>
                </a:solidFill>
              </a:rPr>
              <a:t>ID </a:t>
            </a:r>
            <a:r>
              <a:rPr lang="ru-RU" sz="1200" dirty="0" smtClean="0">
                <a:solidFill>
                  <a:schemeClr val="tx2"/>
                </a:solidFill>
              </a:rPr>
              <a:t>и пароля.</a:t>
            </a:r>
          </a:p>
          <a:p>
            <a:pPr lvl="0"/>
            <a:r>
              <a:rPr lang="ru-RU" sz="1200" dirty="0" smtClean="0">
                <a:solidFill>
                  <a:schemeClr val="tx2"/>
                </a:solidFill>
              </a:rPr>
              <a:t>2. Клиент вводит </a:t>
            </a:r>
            <a:r>
              <a:rPr lang="en-US" sz="1200" dirty="0" smtClean="0">
                <a:solidFill>
                  <a:schemeClr val="tx2"/>
                </a:solidFill>
              </a:rPr>
              <a:t>ID</a:t>
            </a:r>
            <a:r>
              <a:rPr lang="ru-RU" sz="1200" dirty="0" smtClean="0">
                <a:solidFill>
                  <a:schemeClr val="tx2"/>
                </a:solidFill>
              </a:rPr>
              <a:t> и пароль, щелкает по кнопке «ОК».</a:t>
            </a:r>
          </a:p>
          <a:p>
            <a:pPr lvl="0"/>
            <a:r>
              <a:rPr lang="ru-RU" sz="1200" dirty="0" smtClean="0">
                <a:solidFill>
                  <a:schemeClr val="tx2"/>
                </a:solidFill>
              </a:rPr>
              <a:t>3. Система подтверждает </a:t>
            </a:r>
            <a:r>
              <a:rPr lang="en-US" sz="1200" dirty="0" smtClean="0">
                <a:solidFill>
                  <a:schemeClr val="tx2"/>
                </a:solidFill>
              </a:rPr>
              <a:t>ID</a:t>
            </a:r>
            <a:r>
              <a:rPr lang="ru-RU" sz="1200" dirty="0" smtClean="0">
                <a:solidFill>
                  <a:schemeClr val="tx2"/>
                </a:solidFill>
              </a:rPr>
              <a:t> и пароль, отображает персональные данные.</a:t>
            </a:r>
          </a:p>
          <a:p>
            <a:pPr lvl="0"/>
            <a:r>
              <a:rPr lang="ru-RU" sz="1200" dirty="0" smtClean="0">
                <a:solidFill>
                  <a:schemeClr val="tx2"/>
                </a:solidFill>
              </a:rPr>
              <a:t>4. Клиент вводит имя и фамилию, номер дома, название улицы, города,…, и щелкает по кнопке «ОК».</a:t>
            </a:r>
          </a:p>
          <a:p>
            <a:pPr lvl="0"/>
            <a:r>
              <a:rPr lang="ru-RU" sz="1200" dirty="0" smtClean="0">
                <a:solidFill>
                  <a:schemeClr val="tx2"/>
                </a:solidFill>
              </a:rPr>
              <a:t>5. Система подтверждает, что пользователь ей известен.</a:t>
            </a:r>
          </a:p>
          <a:p>
            <a:pPr lvl="0"/>
            <a:r>
              <a:rPr lang="ru-RU" sz="1200" dirty="0" smtClean="0">
                <a:solidFill>
                  <a:schemeClr val="tx2"/>
                </a:solidFill>
              </a:rPr>
              <a:t>6. Система выводит список товаров, имеющихся в наличии.</a:t>
            </a:r>
          </a:p>
          <a:p>
            <a:pPr lvl="0"/>
            <a:r>
              <a:rPr lang="ru-RU" sz="1200" dirty="0" smtClean="0">
                <a:solidFill>
                  <a:schemeClr val="tx2"/>
                </a:solidFill>
              </a:rPr>
              <a:t>7. Клиент щелкает по изображению товара, который хочет купить, вводит рядом с каждой картинкой количество, по окончании щелкает по кнопке «Готово».</a:t>
            </a:r>
          </a:p>
          <a:p>
            <a:pPr lvl="0"/>
            <a:r>
              <a:rPr lang="ru-RU" sz="1200" dirty="0" smtClean="0">
                <a:solidFill>
                  <a:schemeClr val="tx2"/>
                </a:solidFill>
              </a:rPr>
              <a:t>8. Система удостоверяется с помощью системы управления складами, о том, что на складке есть достаточное количество требуемых товаров. </a:t>
            </a:r>
            <a:endParaRPr lang="ru-RU" sz="1200" dirty="0">
              <a:solidFill>
                <a:schemeClr val="tx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9512" y="4005064"/>
            <a:ext cx="849694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 smtClean="0">
                <a:solidFill>
                  <a:schemeClr val="tx2"/>
                </a:solidFill>
              </a:rPr>
              <a:t>Исправленный вариант использования 2: Совершить покупку</a:t>
            </a:r>
            <a:endParaRPr lang="ru-RU" sz="1200" dirty="0" smtClean="0">
              <a:solidFill>
                <a:schemeClr val="tx2"/>
              </a:solidFill>
            </a:endParaRPr>
          </a:p>
          <a:p>
            <a:r>
              <a:rPr lang="ru-RU" sz="1200" b="1" dirty="0" smtClean="0">
                <a:solidFill>
                  <a:schemeClr val="tx2"/>
                </a:solidFill>
              </a:rPr>
              <a:t>Область действия</a:t>
            </a:r>
            <a:r>
              <a:rPr lang="ru-RU" sz="1200" dirty="0" smtClean="0">
                <a:solidFill>
                  <a:schemeClr val="tx2"/>
                </a:solidFill>
              </a:rPr>
              <a:t>: приложение для электронной торговли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Основное действующее лицо</a:t>
            </a:r>
            <a:r>
              <a:rPr lang="ru-RU" sz="1200" dirty="0" smtClean="0">
                <a:solidFill>
                  <a:schemeClr val="tx2"/>
                </a:solidFill>
              </a:rPr>
              <a:t>: клиент</a:t>
            </a:r>
          </a:p>
          <a:p>
            <a:pPr lvl="0"/>
            <a:r>
              <a:rPr lang="ru-RU" sz="1200" dirty="0" smtClean="0">
                <a:solidFill>
                  <a:schemeClr val="tx2"/>
                </a:solidFill>
              </a:rPr>
              <a:t>1. Клиент регистрируется в системе с помощью </a:t>
            </a:r>
            <a:r>
              <a:rPr lang="en-US" sz="1200" dirty="0" smtClean="0">
                <a:solidFill>
                  <a:schemeClr val="tx2"/>
                </a:solidFill>
              </a:rPr>
              <a:t>ID</a:t>
            </a:r>
            <a:r>
              <a:rPr lang="ru-RU" sz="1200" dirty="0" smtClean="0">
                <a:solidFill>
                  <a:schemeClr val="tx2"/>
                </a:solidFill>
              </a:rPr>
              <a:t> и пароля.</a:t>
            </a:r>
          </a:p>
          <a:p>
            <a:pPr lvl="0"/>
            <a:r>
              <a:rPr lang="ru-RU" sz="1200" dirty="0" smtClean="0">
                <a:solidFill>
                  <a:schemeClr val="tx2"/>
                </a:solidFill>
              </a:rPr>
              <a:t>2. Система подтверждает </a:t>
            </a:r>
            <a:r>
              <a:rPr lang="en-US" sz="1200" dirty="0" smtClean="0">
                <a:solidFill>
                  <a:schemeClr val="tx2"/>
                </a:solidFill>
              </a:rPr>
              <a:t>ID</a:t>
            </a:r>
            <a:r>
              <a:rPr lang="ru-RU" sz="1200" dirty="0" smtClean="0">
                <a:solidFill>
                  <a:schemeClr val="tx2"/>
                </a:solidFill>
              </a:rPr>
              <a:t> и пароль пользователя.</a:t>
            </a:r>
          </a:p>
          <a:p>
            <a:pPr lvl="0"/>
            <a:r>
              <a:rPr lang="ru-RU" sz="1200" dirty="0" smtClean="0">
                <a:solidFill>
                  <a:schemeClr val="tx2"/>
                </a:solidFill>
              </a:rPr>
              <a:t>3. Клиент вводит, имя, адрес, номер телефона.</a:t>
            </a:r>
          </a:p>
          <a:p>
            <a:pPr lvl="0"/>
            <a:r>
              <a:rPr lang="ru-RU" sz="1200" dirty="0" smtClean="0">
                <a:solidFill>
                  <a:schemeClr val="tx2"/>
                </a:solidFill>
              </a:rPr>
              <a:t>4. Система подтверждает, что пользователь ей известен.</a:t>
            </a:r>
          </a:p>
          <a:p>
            <a:pPr lvl="0"/>
            <a:r>
              <a:rPr lang="ru-RU" sz="1200" dirty="0" smtClean="0">
                <a:solidFill>
                  <a:schemeClr val="tx2"/>
                </a:solidFill>
              </a:rPr>
              <a:t>5. Клиент указывает товар и его количество.</a:t>
            </a:r>
          </a:p>
          <a:p>
            <a:pPr lvl="0"/>
            <a:r>
              <a:rPr lang="ru-RU" sz="1200" dirty="0" smtClean="0">
                <a:solidFill>
                  <a:schemeClr val="tx2"/>
                </a:solidFill>
              </a:rPr>
              <a:t>6. Система удостоверяется с помощью системы управления складами, что на складе есть достаточное количество требуемых товаров…и т.д.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104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z="2400" b="1" dirty="0" smtClean="0">
                <a:solidFill>
                  <a:schemeClr val="tx2"/>
                </a:solidFill>
              </a:rPr>
              <a:t>Use Case. </a:t>
            </a:r>
            <a:r>
              <a:rPr lang="ru-RU" sz="2400" b="1" dirty="0" smtClean="0">
                <a:solidFill>
                  <a:schemeClr val="tx2"/>
                </a:solidFill>
              </a:rPr>
              <a:t>Распространенные ошибки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9512" y="980729"/>
            <a:ext cx="619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200" b="1" dirty="0" smtClean="0">
                <a:solidFill>
                  <a:schemeClr val="tx2"/>
                </a:solidFill>
              </a:rPr>
              <a:t>4. Очень низкие уровни цели</a:t>
            </a:r>
            <a:endParaRPr lang="ru-RU" sz="1200" dirty="0" smtClean="0">
              <a:solidFill>
                <a:schemeClr val="tx2"/>
              </a:solidFill>
            </a:endParaRPr>
          </a:p>
          <a:p>
            <a:endParaRPr lang="ru-RU" sz="1200" b="1" dirty="0">
              <a:solidFill>
                <a:schemeClr val="tx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512" y="1340768"/>
            <a:ext cx="8568952" cy="4209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i="1" dirty="0" smtClean="0">
                <a:solidFill>
                  <a:schemeClr val="tx2"/>
                </a:solidFill>
              </a:rPr>
              <a:t>Исправленный вариант использования 2: Совершить покупку</a:t>
            </a:r>
            <a:endParaRPr lang="ru-RU" sz="1200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1200" b="1" dirty="0" smtClean="0">
                <a:solidFill>
                  <a:schemeClr val="tx2"/>
                </a:solidFill>
              </a:rPr>
              <a:t>Область действия</a:t>
            </a:r>
            <a:r>
              <a:rPr lang="ru-RU" sz="1200" dirty="0" smtClean="0">
                <a:solidFill>
                  <a:schemeClr val="tx2"/>
                </a:solidFill>
              </a:rPr>
              <a:t>: приложение для электронной торговли</a:t>
            </a:r>
          </a:p>
          <a:p>
            <a:pPr>
              <a:lnSpc>
                <a:spcPct val="150000"/>
              </a:lnSpc>
            </a:pPr>
            <a:r>
              <a:rPr lang="ru-RU" sz="1200" b="1" dirty="0" smtClean="0">
                <a:solidFill>
                  <a:schemeClr val="tx2"/>
                </a:solidFill>
              </a:rPr>
              <a:t>Основное действующее лицо</a:t>
            </a:r>
            <a:r>
              <a:rPr lang="ru-RU" sz="1200" dirty="0" smtClean="0">
                <a:solidFill>
                  <a:schemeClr val="tx2"/>
                </a:solidFill>
              </a:rPr>
              <a:t>: клиент</a:t>
            </a:r>
          </a:p>
          <a:p>
            <a:pPr lvl="0">
              <a:lnSpc>
                <a:spcPct val="150000"/>
              </a:lnSpc>
            </a:pPr>
            <a:r>
              <a:rPr lang="ru-RU" sz="1200" dirty="0" smtClean="0">
                <a:solidFill>
                  <a:schemeClr val="tx2"/>
                </a:solidFill>
              </a:rPr>
              <a:t>1. Пользователь регистрируется в системе с помощью </a:t>
            </a:r>
            <a:r>
              <a:rPr lang="en-US" sz="1200" dirty="0" smtClean="0">
                <a:solidFill>
                  <a:schemeClr val="tx2"/>
                </a:solidFill>
              </a:rPr>
              <a:t>ID</a:t>
            </a:r>
            <a:r>
              <a:rPr lang="ru-RU" sz="1200" dirty="0" smtClean="0">
                <a:solidFill>
                  <a:schemeClr val="tx2"/>
                </a:solidFill>
              </a:rPr>
              <a:t> и пароля.</a:t>
            </a:r>
          </a:p>
          <a:p>
            <a:pPr lvl="0">
              <a:lnSpc>
                <a:spcPct val="150000"/>
              </a:lnSpc>
            </a:pPr>
            <a:r>
              <a:rPr lang="ru-RU" sz="1200" dirty="0" smtClean="0">
                <a:solidFill>
                  <a:schemeClr val="tx2"/>
                </a:solidFill>
              </a:rPr>
              <a:t>2. Система подтверждает </a:t>
            </a:r>
            <a:r>
              <a:rPr lang="en-US" sz="1200" dirty="0" smtClean="0">
                <a:solidFill>
                  <a:schemeClr val="tx2"/>
                </a:solidFill>
              </a:rPr>
              <a:t>ID </a:t>
            </a:r>
            <a:r>
              <a:rPr lang="ru-RU" sz="1200" dirty="0" smtClean="0">
                <a:solidFill>
                  <a:schemeClr val="tx2"/>
                </a:solidFill>
              </a:rPr>
              <a:t>и пароль.</a:t>
            </a:r>
          </a:p>
          <a:p>
            <a:pPr lvl="0">
              <a:lnSpc>
                <a:spcPct val="150000"/>
              </a:lnSpc>
            </a:pPr>
            <a:r>
              <a:rPr lang="ru-RU" sz="1200" dirty="0" smtClean="0">
                <a:solidFill>
                  <a:schemeClr val="tx2"/>
                </a:solidFill>
              </a:rPr>
              <a:t>3. Пользователь вводит имя.</a:t>
            </a:r>
          </a:p>
          <a:p>
            <a:pPr lvl="0">
              <a:lnSpc>
                <a:spcPct val="150000"/>
              </a:lnSpc>
            </a:pPr>
            <a:r>
              <a:rPr lang="ru-RU" sz="1200" dirty="0" smtClean="0">
                <a:solidFill>
                  <a:schemeClr val="tx2"/>
                </a:solidFill>
              </a:rPr>
              <a:t>4. Пользователь вводит адрес.</a:t>
            </a:r>
          </a:p>
          <a:p>
            <a:pPr lvl="0">
              <a:lnSpc>
                <a:spcPct val="150000"/>
              </a:lnSpc>
            </a:pPr>
            <a:r>
              <a:rPr lang="ru-RU" sz="1200" dirty="0" smtClean="0">
                <a:solidFill>
                  <a:schemeClr val="tx2"/>
                </a:solidFill>
              </a:rPr>
              <a:t>5. Пользователь вводит номер телефона.</a:t>
            </a:r>
          </a:p>
          <a:p>
            <a:pPr lvl="0">
              <a:lnSpc>
                <a:spcPct val="150000"/>
              </a:lnSpc>
            </a:pPr>
            <a:r>
              <a:rPr lang="ru-RU" sz="1200" dirty="0" smtClean="0">
                <a:solidFill>
                  <a:schemeClr val="tx2"/>
                </a:solidFill>
              </a:rPr>
              <a:t>6. Пользователь указывает товар.</a:t>
            </a:r>
          </a:p>
          <a:p>
            <a:pPr lvl="0">
              <a:lnSpc>
                <a:spcPct val="150000"/>
              </a:lnSpc>
            </a:pPr>
            <a:r>
              <a:rPr lang="ru-RU" sz="1200" dirty="0" smtClean="0">
                <a:solidFill>
                  <a:schemeClr val="tx2"/>
                </a:solidFill>
              </a:rPr>
              <a:t>7. Пользователь указывает количество.</a:t>
            </a:r>
          </a:p>
          <a:p>
            <a:pPr lvl="0">
              <a:lnSpc>
                <a:spcPct val="150000"/>
              </a:lnSpc>
            </a:pPr>
            <a:r>
              <a:rPr lang="ru-RU" sz="1200" dirty="0" smtClean="0">
                <a:solidFill>
                  <a:schemeClr val="tx2"/>
                </a:solidFill>
              </a:rPr>
              <a:t>8. Система подтверждает, что пользователь известен.</a:t>
            </a:r>
          </a:p>
          <a:p>
            <a:pPr lvl="0">
              <a:lnSpc>
                <a:spcPct val="150000"/>
              </a:lnSpc>
            </a:pPr>
            <a:r>
              <a:rPr lang="ru-RU" sz="1200" dirty="0" smtClean="0">
                <a:solidFill>
                  <a:schemeClr val="tx2"/>
                </a:solidFill>
              </a:rPr>
              <a:t>9. Система подключается к системе управления складами.</a:t>
            </a:r>
          </a:p>
          <a:p>
            <a:pPr lvl="0">
              <a:lnSpc>
                <a:spcPct val="150000"/>
              </a:lnSpc>
            </a:pPr>
            <a:r>
              <a:rPr lang="ru-RU" sz="1200" dirty="0" smtClean="0">
                <a:solidFill>
                  <a:schemeClr val="tx2"/>
                </a:solidFill>
              </a:rPr>
              <a:t>10. Система запрашивает у складской системы текущие уровни запасов.</a:t>
            </a:r>
          </a:p>
          <a:p>
            <a:pPr lvl="0">
              <a:lnSpc>
                <a:spcPct val="150000"/>
              </a:lnSpc>
            </a:pPr>
            <a:r>
              <a:rPr lang="ru-RU" sz="1200" dirty="0" smtClean="0">
                <a:solidFill>
                  <a:schemeClr val="tx2"/>
                </a:solidFill>
              </a:rPr>
              <a:t>11. Система управления складами возвращает текущие уровни запасов.</a:t>
            </a:r>
          </a:p>
          <a:p>
            <a:pPr lvl="0">
              <a:lnSpc>
                <a:spcPct val="150000"/>
              </a:lnSpc>
            </a:pPr>
            <a:r>
              <a:rPr lang="ru-RU" sz="1200" dirty="0" smtClean="0">
                <a:solidFill>
                  <a:schemeClr val="tx2"/>
                </a:solidFill>
              </a:rPr>
              <a:t>12. Система удостоверяется, что на складе есть достаточное количество требуемых товаров. </a:t>
            </a:r>
            <a:endParaRPr lang="ru-RU" sz="12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105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lvl="0"/>
            <a:r>
              <a:rPr lang="en-US" sz="2400" b="1" dirty="0" smtClean="0">
                <a:solidFill>
                  <a:schemeClr val="tx2"/>
                </a:solidFill>
              </a:rPr>
              <a:t>Use Case. </a:t>
            </a:r>
            <a:r>
              <a:rPr lang="ru-RU" sz="2400" b="1" dirty="0" smtClean="0">
                <a:solidFill>
                  <a:schemeClr val="tx2"/>
                </a:solidFill>
              </a:rPr>
              <a:t>Памятки для каждого варианта использования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958226"/>
            <a:ext cx="8424936" cy="4486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1200" b="1" dirty="0" smtClean="0">
                <a:solidFill>
                  <a:schemeClr val="tx2"/>
                </a:solidFill>
              </a:rPr>
              <a:t>Старайтесь, чтобы варианты использования были читабельными</a:t>
            </a:r>
            <a:r>
              <a:rPr lang="en-US" sz="1200" b="1" dirty="0" smtClean="0">
                <a:solidFill>
                  <a:schemeClr val="tx2"/>
                </a:solidFill>
              </a:rPr>
              <a:t>:</a:t>
            </a:r>
            <a:endParaRPr lang="ru-RU" sz="1200" b="1" dirty="0" smtClean="0">
              <a:solidFill>
                <a:schemeClr val="tx2"/>
              </a:solidFill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200" dirty="0" smtClean="0">
                <a:solidFill>
                  <a:schemeClr val="tx2"/>
                </a:solidFill>
              </a:rPr>
              <a:t>Старайтесь писать короче и ближе к делу. Длинные варианты использования ведут к длинному описанию требований, которое мало кому нравится читать.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200" dirty="0" smtClean="0">
                <a:solidFill>
                  <a:schemeClr val="tx2"/>
                </a:solidFill>
              </a:rPr>
              <a:t>Начните с вершины и создайте логически последовательный сюжет. На вершине будет стратегический вариант использования. От него будут ветвиться варианты использования уровня цели пользователя, подфункции.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200" dirty="0" smtClean="0">
                <a:solidFill>
                  <a:schemeClr val="tx2"/>
                </a:solidFill>
              </a:rPr>
              <a:t>Именуйте варианты использования с помощью коротких глагольных конструкций, объявляющих цель, которая должна быть достигнута.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200" dirty="0" smtClean="0">
                <a:solidFill>
                  <a:schemeClr val="tx2"/>
                </a:solidFill>
              </a:rPr>
              <a:t>Используйте полные предложения с глагольными конструкциями, которые описывают подлежащие выполнению подцели.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200" dirty="0" smtClean="0">
                <a:solidFill>
                  <a:schemeClr val="tx2"/>
                </a:solidFill>
              </a:rPr>
              <a:t>Обеспечьте, чтобы на каждом шаге действующее лицо и его намерение были четко определены.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200" dirty="0" smtClean="0">
                <a:solidFill>
                  <a:schemeClr val="tx2"/>
                </a:solidFill>
              </a:rPr>
              <a:t>Выделяйте условия отказа и старайтесь, чтобы действия по восстановлению были удобочитаемыми. 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200" dirty="0" smtClean="0">
                <a:solidFill>
                  <a:schemeClr val="tx2"/>
                </a:solidFill>
              </a:rPr>
              <a:t>Для описания альтернативного поведения применяйте расширения, а не предложения, если в теле главного варианта использования.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200" dirty="0" smtClean="0">
                <a:solidFill>
                  <a:schemeClr val="tx2"/>
                </a:solidFill>
              </a:rPr>
              <a:t>Создавайте варианты использования расширения только в особых случаях.</a:t>
            </a:r>
            <a:endParaRPr lang="ru-RU" sz="12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106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lvl="0"/>
            <a:r>
              <a:rPr lang="en-US" sz="2400" b="1" dirty="0" smtClean="0">
                <a:solidFill>
                  <a:schemeClr val="tx2"/>
                </a:solidFill>
              </a:rPr>
              <a:t>Use Case. </a:t>
            </a:r>
            <a:r>
              <a:rPr lang="ru-RU" sz="2400" b="1" dirty="0" smtClean="0">
                <a:solidFill>
                  <a:schemeClr val="tx2"/>
                </a:solidFill>
              </a:rPr>
              <a:t>Памятки для каждого варианта использования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908720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1200" b="1" dirty="0" smtClean="0">
                <a:solidFill>
                  <a:schemeClr val="tx2"/>
                </a:solidFill>
              </a:rPr>
              <a:t>Только одна форма предложения</a:t>
            </a:r>
            <a:r>
              <a:rPr lang="en-US" sz="1200" b="1" dirty="0" smtClean="0">
                <a:solidFill>
                  <a:schemeClr val="tx2"/>
                </a:solidFill>
              </a:rPr>
              <a:t>:</a:t>
            </a:r>
            <a:endParaRPr lang="ru-RU" sz="1200" b="1" dirty="0" smtClean="0">
              <a:solidFill>
                <a:schemeClr val="tx2"/>
              </a:solidFill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200" dirty="0" smtClean="0">
                <a:solidFill>
                  <a:schemeClr val="tx2"/>
                </a:solidFill>
              </a:rPr>
              <a:t>Предложение в настоящем времени</a:t>
            </a:r>
            <a:r>
              <a:rPr lang="en-US" sz="1200" dirty="0" smtClean="0">
                <a:solidFill>
                  <a:schemeClr val="tx2"/>
                </a:solidFill>
              </a:rPr>
              <a:t>;</a:t>
            </a:r>
            <a:endParaRPr lang="ru-RU" sz="1200" dirty="0" smtClean="0">
              <a:solidFill>
                <a:schemeClr val="tx2"/>
              </a:solidFill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200" dirty="0" smtClean="0">
                <a:solidFill>
                  <a:schemeClr val="tx2"/>
                </a:solidFill>
              </a:rPr>
              <a:t>С глаголом в действительном залоге;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200" dirty="0" smtClean="0">
                <a:solidFill>
                  <a:schemeClr val="tx2"/>
                </a:solidFill>
              </a:rPr>
              <a:t>Описывающее, как действующее лицо успешно достигает цели, продвигающий весь процесс.</a:t>
            </a:r>
            <a:endParaRPr lang="ru-RU" sz="1200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2420888"/>
            <a:ext cx="82809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1200" b="1" dirty="0" smtClean="0">
                <a:solidFill>
                  <a:schemeClr val="tx2"/>
                </a:solidFill>
              </a:rPr>
              <a:t>Не допускайте деталей графического пользовательского интерфейса в варианте использования</a:t>
            </a:r>
            <a:r>
              <a:rPr lang="en-US" sz="1200" dirty="0" smtClean="0">
                <a:solidFill>
                  <a:schemeClr val="tx2"/>
                </a:solidFill>
              </a:rPr>
              <a:t>. </a:t>
            </a:r>
            <a:r>
              <a:rPr lang="ru-RU" sz="1200" dirty="0" smtClean="0">
                <a:solidFill>
                  <a:schemeClr val="tx2"/>
                </a:solidFill>
              </a:rPr>
              <a:t>Убедитесь, что шаг, который Вы только что описали, фиксирует истинное намерение действующего лица, а не просто движения в рамках пользовательского интерфейса. </a:t>
            </a:r>
            <a:endParaRPr lang="ru-RU" sz="1200" dirty="0">
              <a:solidFill>
                <a:schemeClr val="tx2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3429000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1200" b="1" dirty="0" smtClean="0">
                <a:solidFill>
                  <a:schemeClr val="tx2"/>
                </a:solidFill>
              </a:rPr>
              <a:t>Два итога</a:t>
            </a:r>
            <a:r>
              <a:rPr lang="en-US" sz="1200" b="1" dirty="0" smtClean="0">
                <a:solidFill>
                  <a:schemeClr val="tx2"/>
                </a:solidFill>
              </a:rPr>
              <a:t>. </a:t>
            </a:r>
            <a:r>
              <a:rPr lang="ru-RU" sz="1200" dirty="0" smtClean="0">
                <a:solidFill>
                  <a:schemeClr val="tx2"/>
                </a:solidFill>
              </a:rPr>
              <a:t>Каждый вариант использования имеет два возможных итога. Успех и неудачу.</a:t>
            </a:r>
          </a:p>
          <a:p>
            <a:pPr>
              <a:lnSpc>
                <a:spcPct val="150000"/>
              </a:lnSpc>
            </a:pPr>
            <a:r>
              <a:rPr lang="ru-RU" sz="1200" dirty="0" smtClean="0">
                <a:solidFill>
                  <a:schemeClr val="tx2"/>
                </a:solidFill>
              </a:rPr>
              <a:t>Убедитесь, что Вы имеете дело с неудачей каждого варианта использования.</a:t>
            </a:r>
            <a:endParaRPr lang="ru-RU" sz="12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107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z="2400" b="1" dirty="0" smtClean="0">
                <a:solidFill>
                  <a:schemeClr val="tx2"/>
                </a:solidFill>
              </a:rPr>
              <a:t>Юзабилити-тестирование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1504816"/>
            <a:ext cx="7704856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b="1" dirty="0" smtClean="0">
                <a:solidFill>
                  <a:schemeClr val="tx2"/>
                </a:solidFill>
              </a:rPr>
              <a:t>План юзабилити-тестирования</a:t>
            </a:r>
            <a:r>
              <a:rPr lang="en-US" sz="1400" b="1" dirty="0" smtClean="0">
                <a:solidFill>
                  <a:schemeClr val="tx2"/>
                </a:solidFill>
              </a:rPr>
              <a:t>:</a:t>
            </a:r>
            <a:endParaRPr lang="ru-RU" sz="1400" b="1" dirty="0" smtClean="0">
              <a:solidFill>
                <a:schemeClr val="tx2"/>
              </a:solidFill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 smtClean="0">
                <a:solidFill>
                  <a:schemeClr val="tx2"/>
                </a:solidFill>
              </a:rPr>
              <a:t>Формирование набора тестируемых метрик на основе набора компонент.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 smtClean="0">
                <a:solidFill>
                  <a:schemeClr val="tx2"/>
                </a:solidFill>
              </a:rPr>
              <a:t>Составление тест-кейсов на основе тестируемых метрик.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 smtClean="0">
                <a:solidFill>
                  <a:schemeClr val="tx2"/>
                </a:solidFill>
              </a:rPr>
              <a:t>Тестирование приложения по тест-кейсами.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 smtClean="0">
                <a:solidFill>
                  <a:schemeClr val="tx2"/>
                </a:solidFill>
              </a:rPr>
              <a:t>Анализ результатов тестирования.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1052736"/>
            <a:ext cx="86409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tx2"/>
                </a:solidFill>
              </a:rPr>
              <a:t>Юзабилити-тестирование – это тестирование с привлечением пользователей</a:t>
            </a:r>
            <a:endParaRPr lang="ru-RU" sz="1400" dirty="0">
              <a:solidFill>
                <a:schemeClr val="tx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1520" y="3356992"/>
            <a:ext cx="5110694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b="1" dirty="0" smtClean="0">
                <a:solidFill>
                  <a:schemeClr val="tx2"/>
                </a:solidFill>
              </a:rPr>
              <a:t>Возможный набор тестируемых метрик</a:t>
            </a:r>
            <a:r>
              <a:rPr lang="en-US" sz="1400" b="1" dirty="0" smtClean="0">
                <a:solidFill>
                  <a:schemeClr val="tx2"/>
                </a:solidFill>
              </a:rPr>
              <a:t>:</a:t>
            </a:r>
            <a:endParaRPr lang="ru-RU" sz="1400" b="1" dirty="0" smtClean="0">
              <a:solidFill>
                <a:schemeClr val="tx2"/>
              </a:solidFill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 smtClean="0">
                <a:solidFill>
                  <a:schemeClr val="tx2"/>
                </a:solidFill>
              </a:rPr>
              <a:t>Графическая информация.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 smtClean="0">
                <a:solidFill>
                  <a:schemeClr val="tx2"/>
                </a:solidFill>
              </a:rPr>
              <a:t>Функциональные возможности.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 smtClean="0">
                <a:solidFill>
                  <a:schemeClr val="tx2"/>
                </a:solidFill>
              </a:rPr>
              <a:t>Взаимодействия пользователя с системой. 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 smtClean="0">
                <a:solidFill>
                  <a:schemeClr val="tx2"/>
                </a:solidFill>
              </a:rPr>
              <a:t>Субъективная удовлетворенность пользователя.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ru-RU" sz="1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108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z="2400" b="1" dirty="0" smtClean="0">
                <a:solidFill>
                  <a:schemeClr val="tx2"/>
                </a:solidFill>
              </a:rPr>
              <a:t>Юзабилити-тестирование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9512" y="836712"/>
            <a:ext cx="648072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b="1" dirty="0" smtClean="0">
                <a:solidFill>
                  <a:schemeClr val="tx2"/>
                </a:solidFill>
              </a:rPr>
              <a:t>Перечень метрик</a:t>
            </a:r>
            <a:r>
              <a:rPr lang="en-US" sz="1400" b="1" dirty="0" smtClean="0">
                <a:solidFill>
                  <a:schemeClr val="tx2"/>
                </a:solidFill>
              </a:rPr>
              <a:t>:</a:t>
            </a:r>
            <a:endParaRPr lang="ru-RU" sz="1400" b="1" dirty="0" smtClean="0">
              <a:solidFill>
                <a:schemeClr val="tx2"/>
              </a:solidFill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 smtClean="0">
                <a:solidFill>
                  <a:schemeClr val="tx2"/>
                </a:solidFill>
              </a:rPr>
              <a:t>Информативность графической информации.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 smtClean="0">
                <a:solidFill>
                  <a:schemeClr val="tx2"/>
                </a:solidFill>
              </a:rPr>
              <a:t>Время обновления графической информации.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 smtClean="0">
                <a:solidFill>
                  <a:schemeClr val="tx2"/>
                </a:solidFill>
              </a:rPr>
              <a:t>Обратная связь и время отклика и т.д.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2420888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b="1" dirty="0" smtClean="0">
                <a:solidFill>
                  <a:schemeClr val="tx2"/>
                </a:solidFill>
              </a:rPr>
              <a:t>Атрибуты тест-кейса: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 smtClean="0">
                <a:solidFill>
                  <a:schemeClr val="tx2"/>
                </a:solidFill>
              </a:rPr>
              <a:t>Уникальный идентификатор;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 smtClean="0">
                <a:solidFill>
                  <a:schemeClr val="tx2"/>
                </a:solidFill>
              </a:rPr>
              <a:t>Выполняемая задача;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 smtClean="0">
                <a:solidFill>
                  <a:schemeClr val="tx2"/>
                </a:solidFill>
              </a:rPr>
              <a:t>Проверяемые компоненты;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 smtClean="0">
                <a:solidFill>
                  <a:schemeClr val="tx2"/>
                </a:solidFill>
              </a:rPr>
              <a:t>Ожидаемый результат;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 smtClean="0">
                <a:solidFill>
                  <a:schemeClr val="tx2"/>
                </a:solidFill>
              </a:rPr>
              <a:t>Фактический результат. </a:t>
            </a:r>
            <a:endParaRPr lang="ru-RU" sz="1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109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z="2400" b="1" dirty="0" smtClean="0">
                <a:solidFill>
                  <a:schemeClr val="tx2"/>
                </a:solidFill>
              </a:rPr>
              <a:t>Юзабилити-тестирование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51520" y="764704"/>
          <a:ext cx="7992887" cy="558345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20576"/>
                <a:gridCol w="2009689"/>
                <a:gridCol w="694869"/>
                <a:gridCol w="650530"/>
                <a:gridCol w="649766"/>
                <a:gridCol w="650530"/>
                <a:gridCol w="649766"/>
                <a:gridCol w="650530"/>
                <a:gridCol w="1516631"/>
              </a:tblGrid>
              <a:tr h="220379">
                <a:tc gridSpan="9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2"/>
                          </a:solidFill>
                        </a:rPr>
                        <a:t>МП МТС. Задача 1: Выполнить оценку расходов за март 2019 года</a:t>
                      </a:r>
                      <a:endParaRPr lang="ru-RU" sz="900" b="1" dirty="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21695" marR="21695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42650">
                <a:tc gridSpan="9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2"/>
                          </a:solidFill>
                        </a:rPr>
                        <a:t>Ожидаемый результат</a:t>
                      </a:r>
                      <a:r>
                        <a:rPr lang="ru-RU" sz="900" dirty="0">
                          <a:solidFill>
                            <a:schemeClr val="tx2"/>
                          </a:solidFill>
                        </a:rPr>
                        <a:t>: Пользователь выполнил один из трех альтернативных кейсов без грубых ошибок, однозначно определив назначение каждого элемента на экране:</a:t>
                      </a:r>
                      <a:br>
                        <a:rPr lang="ru-RU" sz="900" dirty="0">
                          <a:solidFill>
                            <a:schemeClr val="tx2"/>
                          </a:solidFill>
                        </a:rPr>
                      </a:br>
                      <a:r>
                        <a:rPr lang="ru-RU" sz="900" dirty="0">
                          <a:solidFill>
                            <a:schemeClr val="tx2"/>
                          </a:solidFill>
                        </a:rPr>
                        <a:t>1. Главная страница -&gt; Расходы -&gt; Календарь -&gt; Выбрать период -&gt; Выбор первой и последней даты месяца -&gt; Готово.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2"/>
                          </a:solidFill>
                        </a:rPr>
                        <a:t>1.1. Главная страница -&gt; Расходы -&gt; Заказать детализацию на </a:t>
                      </a:r>
                      <a:r>
                        <a:rPr lang="en-US" sz="900" dirty="0">
                          <a:solidFill>
                            <a:schemeClr val="tx2"/>
                          </a:solidFill>
                        </a:rPr>
                        <a:t>email</a:t>
                      </a:r>
                      <a:r>
                        <a:rPr lang="ru-RU" sz="900" dirty="0">
                          <a:solidFill>
                            <a:schemeClr val="tx2"/>
                          </a:solidFill>
                        </a:rPr>
                        <a:t> -&gt; Календарь -&gt; Выбрать период -&gt; Выбор первой и последней даты месяца -&gt; Ввод </a:t>
                      </a:r>
                      <a:r>
                        <a:rPr lang="en-US" sz="900" dirty="0">
                          <a:solidFill>
                            <a:schemeClr val="tx2"/>
                          </a:solidFill>
                        </a:rPr>
                        <a:t>email </a:t>
                      </a:r>
                      <a:r>
                        <a:rPr lang="ru-RU" sz="900" dirty="0">
                          <a:solidFill>
                            <a:schemeClr val="tx2"/>
                          </a:solidFill>
                        </a:rPr>
                        <a:t>адреса -&gt; Заказать -&gt; Готово.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2"/>
                          </a:solidFill>
                        </a:rPr>
                        <a:t>2. Главная страница -&gt; Меню -&gt; Счета и оплата -&gt; Контроль расходов -&gt; Календарь -&gt; Выбрать период -&gt; Выбор первой и последней даты месяца -&gt; Готово.</a:t>
                      </a:r>
                      <a:endParaRPr lang="ru-RU" sz="900" dirty="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21695" marR="21695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54391">
                <a:tc gridSpan="9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2"/>
                          </a:solidFill>
                        </a:rPr>
                        <a:t>Фактический результат: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2"/>
                          </a:solidFill>
                        </a:rPr>
                        <a:t>1. П1 выбрал 1 альтернативный кейс, без ошибок выполняя шаги 1-3. На этапе выбора периода не сразу понял, как именно нужно выбирать даты месяца. Тем не менее. Кейс был завершен.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2"/>
                          </a:solidFill>
                        </a:rPr>
                        <a:t>2. П2 не распознал иконку календаря и оказался на 1.1 альтернативном кейсе, где период выбирается с помощью аналогичной иконки календаря. Поскольку других управляющих элементов на экране не оказалось, то пользователь перешел в календарь. Кейс был завершен, но с проблемами выбора периода детализации.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2"/>
                          </a:solidFill>
                        </a:rPr>
                        <a:t>3. П3 выбрал 1 альтернативный кейс и без проблем выполнил оценку расходов за март 2019 года.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2"/>
                          </a:solidFill>
                        </a:rPr>
                        <a:t>4. П4 выбрал 2 альтернативный кейс, без проблем его прошел, но у пользователя остались вопросы по поводу сроков отправки </a:t>
                      </a:r>
                      <a:r>
                        <a:rPr lang="en-US" sz="900" dirty="0" err="1">
                          <a:solidFill>
                            <a:schemeClr val="tx2"/>
                          </a:solidFill>
                        </a:rPr>
                        <a:t>pdf</a:t>
                      </a:r>
                      <a:r>
                        <a:rPr lang="en-US" sz="9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900" dirty="0">
                          <a:solidFill>
                            <a:schemeClr val="tx2"/>
                          </a:solidFill>
                        </a:rPr>
                        <a:t>файла.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2"/>
                          </a:solidFill>
                        </a:rPr>
                        <a:t>5. П5 выбрал 1 альтернативный кейс и без проблем выполнил оценку расходов за март 2019 года.</a:t>
                      </a:r>
                      <a:endParaRPr lang="ru-RU" sz="900" dirty="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21695" marR="21695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03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2"/>
                          </a:solidFill>
                        </a:rPr>
                        <a:t>№</a:t>
                      </a:r>
                      <a:endParaRPr lang="ru-RU" sz="900" b="1" dirty="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21695" marR="216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2"/>
                          </a:solidFill>
                        </a:rPr>
                        <a:t>Наименование метрики</a:t>
                      </a:r>
                      <a:endParaRPr lang="ru-RU" sz="900" b="1" dirty="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21695" marR="216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2"/>
                          </a:solidFill>
                        </a:rPr>
                        <a:t>Вес</a:t>
                      </a:r>
                      <a:endParaRPr lang="ru-RU" sz="900" b="1" dirty="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21695" marR="216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2"/>
                          </a:solidFill>
                        </a:rPr>
                        <a:t>П1</a:t>
                      </a:r>
                      <a:endParaRPr lang="ru-RU" sz="900" b="1" dirty="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21695" marR="216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2"/>
                          </a:solidFill>
                        </a:rPr>
                        <a:t>П2</a:t>
                      </a:r>
                      <a:endParaRPr lang="ru-RU" sz="900" b="1" dirty="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21695" marR="216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2"/>
                          </a:solidFill>
                        </a:rPr>
                        <a:t>П3</a:t>
                      </a:r>
                      <a:endParaRPr lang="ru-RU" sz="900" b="1" dirty="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21695" marR="216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2"/>
                          </a:solidFill>
                        </a:rPr>
                        <a:t>П4</a:t>
                      </a:r>
                      <a:endParaRPr lang="ru-RU" sz="900" b="1" dirty="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21695" marR="216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2"/>
                          </a:solidFill>
                        </a:rPr>
                        <a:t>П5</a:t>
                      </a:r>
                      <a:endParaRPr lang="ru-RU" sz="900" b="1" dirty="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21695" marR="216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2"/>
                          </a:solidFill>
                        </a:rPr>
                        <a:t>Итого</a:t>
                      </a:r>
                      <a:endParaRPr lang="ru-RU" sz="900" b="1" dirty="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21695" marR="21695" marT="0" marB="0" anchor="ctr"/>
                </a:tc>
              </a:tr>
              <a:tr h="44075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2"/>
                          </a:solidFill>
                        </a:rPr>
                        <a:t>3.4</a:t>
                      </a:r>
                      <a:endParaRPr lang="ru-RU" sz="900" dirty="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21695" marR="216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2"/>
                          </a:solidFill>
                        </a:rPr>
                        <a:t>Число непроизвольных ошибок пользователя, кол-во</a:t>
                      </a:r>
                      <a:endParaRPr lang="ru-RU" sz="900" dirty="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21695" marR="216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2"/>
                          </a:solidFill>
                        </a:rPr>
                        <a:t>1</a:t>
                      </a:r>
                      <a:endParaRPr lang="ru-RU" sz="90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21695" marR="216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2"/>
                          </a:solidFill>
                        </a:rPr>
                        <a:t>1</a:t>
                      </a:r>
                      <a:endParaRPr lang="ru-RU" sz="90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21695" marR="216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2"/>
                          </a:solidFill>
                        </a:rPr>
                        <a:t>2</a:t>
                      </a:r>
                      <a:endParaRPr lang="ru-RU" sz="90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21695" marR="216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2"/>
                          </a:solidFill>
                        </a:rPr>
                        <a:t>0</a:t>
                      </a:r>
                      <a:endParaRPr lang="ru-RU" sz="90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21695" marR="216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2"/>
                          </a:solidFill>
                        </a:rPr>
                        <a:t>0</a:t>
                      </a:r>
                      <a:endParaRPr lang="ru-RU" sz="900" dirty="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21695" marR="216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2"/>
                          </a:solidFill>
                        </a:rPr>
                        <a:t>0</a:t>
                      </a:r>
                      <a:endParaRPr lang="ru-RU" sz="900" dirty="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21695" marR="216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2"/>
                          </a:solidFill>
                        </a:rPr>
                        <a:t>3</a:t>
                      </a:r>
                      <a:endParaRPr lang="ru-RU" sz="90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21695" marR="21695" marT="0" marB="0" anchor="ctr"/>
                </a:tc>
              </a:tr>
              <a:tr h="44075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2"/>
                          </a:solidFill>
                        </a:rPr>
                        <a:t>3.5</a:t>
                      </a:r>
                      <a:endParaRPr lang="ru-RU" sz="900" dirty="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21695" marR="216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2"/>
                          </a:solidFill>
                        </a:rPr>
                        <a:t>Средне время выполнения задачи, с.</a:t>
                      </a:r>
                      <a:endParaRPr lang="ru-RU" sz="90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21695" marR="216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2"/>
                          </a:solidFill>
                        </a:rPr>
                        <a:t>1</a:t>
                      </a:r>
                      <a:endParaRPr lang="ru-RU" sz="90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21695" marR="216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2"/>
                          </a:solidFill>
                        </a:rPr>
                        <a:t>42</a:t>
                      </a:r>
                      <a:endParaRPr lang="ru-RU" sz="90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21695" marR="216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2"/>
                          </a:solidFill>
                        </a:rPr>
                        <a:t>108</a:t>
                      </a:r>
                      <a:endParaRPr lang="ru-RU" sz="90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21695" marR="216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2"/>
                          </a:solidFill>
                        </a:rPr>
                        <a:t>30</a:t>
                      </a:r>
                      <a:endParaRPr lang="ru-RU" sz="90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21695" marR="216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2"/>
                          </a:solidFill>
                        </a:rPr>
                        <a:t>42</a:t>
                      </a:r>
                      <a:endParaRPr lang="ru-RU" sz="90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21695" marR="216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2"/>
                          </a:solidFill>
                        </a:rPr>
                        <a:t>25</a:t>
                      </a:r>
                      <a:endParaRPr lang="ru-RU" sz="900" dirty="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21695" marR="216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2"/>
                          </a:solidFill>
                        </a:rPr>
                        <a:t>49,4</a:t>
                      </a:r>
                      <a:endParaRPr lang="ru-RU" sz="900" dirty="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21695" marR="21695" marT="0" marB="0" anchor="ctr"/>
                </a:tc>
              </a:tr>
              <a:tr h="2203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2"/>
                          </a:solidFill>
                        </a:rPr>
                        <a:t>3.7</a:t>
                      </a:r>
                      <a:endParaRPr lang="ru-RU" sz="900" dirty="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21695" marR="216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2"/>
                          </a:solidFill>
                        </a:rPr>
                        <a:t>Простота сценариев, балл</a:t>
                      </a:r>
                      <a:endParaRPr lang="ru-RU" sz="90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21695" marR="216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2"/>
                          </a:solidFill>
                        </a:rPr>
                        <a:t>1</a:t>
                      </a:r>
                      <a:endParaRPr lang="ru-RU" sz="90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21695" marR="216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2"/>
                          </a:solidFill>
                        </a:rPr>
                        <a:t>0,5</a:t>
                      </a:r>
                      <a:endParaRPr lang="ru-RU" sz="90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21695" marR="216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2"/>
                          </a:solidFill>
                        </a:rPr>
                        <a:t>0,5</a:t>
                      </a:r>
                      <a:endParaRPr lang="ru-RU" sz="90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21695" marR="216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2"/>
                          </a:solidFill>
                        </a:rPr>
                        <a:t>1</a:t>
                      </a:r>
                      <a:endParaRPr lang="ru-RU" sz="90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21695" marR="216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2"/>
                          </a:solidFill>
                        </a:rPr>
                        <a:t>1</a:t>
                      </a:r>
                      <a:endParaRPr lang="ru-RU" sz="90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21695" marR="216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2"/>
                          </a:solidFill>
                        </a:rPr>
                        <a:t>1</a:t>
                      </a:r>
                      <a:endParaRPr lang="ru-RU" sz="90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21695" marR="216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2"/>
                          </a:solidFill>
                        </a:rPr>
                        <a:t>4</a:t>
                      </a:r>
                      <a:endParaRPr lang="ru-RU" sz="900" dirty="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21695" marR="21695" marT="0" marB="0" anchor="ctr"/>
                </a:tc>
              </a:tr>
              <a:tr h="44075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2"/>
                          </a:solidFill>
                        </a:rPr>
                        <a:t>3.8</a:t>
                      </a:r>
                      <a:endParaRPr lang="ru-RU" sz="900" dirty="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21695" marR="216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2"/>
                          </a:solidFill>
                        </a:rPr>
                        <a:t>Наличие законченных диалогов, балл</a:t>
                      </a:r>
                      <a:endParaRPr lang="ru-RU" sz="90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21695" marR="216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2"/>
                          </a:solidFill>
                        </a:rPr>
                        <a:t>1</a:t>
                      </a:r>
                      <a:endParaRPr lang="ru-RU" sz="90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21695" marR="216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2"/>
                          </a:solidFill>
                        </a:rPr>
                        <a:t>1</a:t>
                      </a:r>
                      <a:endParaRPr lang="ru-RU" sz="90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21695" marR="216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2"/>
                          </a:solidFill>
                        </a:rPr>
                        <a:t>1</a:t>
                      </a:r>
                      <a:endParaRPr lang="ru-RU" sz="90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21695" marR="216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2"/>
                          </a:solidFill>
                        </a:rPr>
                        <a:t>1</a:t>
                      </a:r>
                      <a:endParaRPr lang="ru-RU" sz="90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21695" marR="216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2"/>
                          </a:solidFill>
                        </a:rPr>
                        <a:t>1</a:t>
                      </a:r>
                      <a:endParaRPr lang="ru-RU" sz="90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21695" marR="216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2"/>
                          </a:solidFill>
                        </a:rPr>
                        <a:t>1</a:t>
                      </a:r>
                      <a:endParaRPr lang="ru-RU" sz="90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21695" marR="216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2"/>
                          </a:solidFill>
                        </a:rPr>
                        <a:t>5</a:t>
                      </a:r>
                      <a:endParaRPr lang="ru-RU" sz="900" dirty="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21695" marR="21695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Подходы к проектированию ПИ</a:t>
            </a:r>
            <a:endParaRPr lang="ru-RU" sz="2400" b="1" dirty="0">
              <a:solidFill>
                <a:schemeClr val="tx2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313" y="949449"/>
            <a:ext cx="5667375" cy="501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14134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12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Заинтересованные лица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980728"/>
            <a:ext cx="83529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400" dirty="0" smtClean="0">
                <a:solidFill>
                  <a:schemeClr val="tx2"/>
                </a:solidFill>
              </a:rPr>
              <a:t>От заинтересованных лиц важно получить информацию по следующим вопросам</a:t>
            </a:r>
            <a:r>
              <a:rPr lang="en-US" sz="1400" dirty="0" smtClean="0">
                <a:solidFill>
                  <a:schemeClr val="tx2"/>
                </a:solidFill>
              </a:rPr>
              <a:t>: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 smtClean="0">
                <a:solidFill>
                  <a:schemeClr val="tx2"/>
                </a:solidFill>
              </a:rPr>
              <a:t>Предварительное видение продукта</a:t>
            </a:r>
            <a:endParaRPr lang="en-US" sz="1400" dirty="0" smtClean="0">
              <a:solidFill>
                <a:schemeClr val="tx2"/>
              </a:solidFill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 smtClean="0">
                <a:solidFill>
                  <a:schemeClr val="tx2"/>
                </a:solidFill>
              </a:rPr>
              <a:t>Технические возможности и ограничения.</a:t>
            </a:r>
            <a:endParaRPr lang="en-US" sz="1400" dirty="0" smtClean="0">
              <a:solidFill>
                <a:schemeClr val="tx2"/>
              </a:solidFill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 smtClean="0">
                <a:solidFill>
                  <a:schemeClr val="tx2"/>
                </a:solidFill>
              </a:rPr>
              <a:t>Представления заинтересованных лиц о пользователях</a:t>
            </a:r>
            <a:r>
              <a:rPr lang="en-US" sz="1400" dirty="0" smtClean="0">
                <a:solidFill>
                  <a:schemeClr val="tx2"/>
                </a:solidFill>
              </a:rPr>
              <a:t>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 smtClean="0">
                <a:solidFill>
                  <a:schemeClr val="tx2"/>
                </a:solidFill>
              </a:rPr>
              <a:t>Потребности бизнеса</a:t>
            </a:r>
            <a:r>
              <a:rPr lang="en-US" sz="1400" dirty="0" smtClean="0">
                <a:solidFill>
                  <a:schemeClr val="tx2"/>
                </a:solidFill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13</a:t>
            </a:fld>
            <a:endParaRPr lang="ru-RU"/>
          </a:p>
        </p:txBody>
      </p:sp>
      <p:pic>
        <p:nvPicPr>
          <p:cNvPr id="122882" name="Picture 2" descr="C:\Users\dnazarenko\Desktop\Screenshot_5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035" y="1556792"/>
            <a:ext cx="8055421" cy="321622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Заинтересованные лица</a:t>
            </a:r>
            <a:endParaRPr lang="ru-RU" sz="24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14</a:t>
            </a:fld>
            <a:endParaRPr lang="ru-RU"/>
          </a:p>
        </p:txBody>
      </p:sp>
      <p:pic>
        <p:nvPicPr>
          <p:cNvPr id="121860" name="Picture 4" descr="C:\Users\dnazarenko\Desktop\Screenshot_5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9386" y="908720"/>
            <a:ext cx="6764982" cy="5454275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Заинтересованные лица</a:t>
            </a:r>
            <a:endParaRPr lang="ru-RU" sz="24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15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ru-RU" sz="2400" b="1" dirty="0" smtClean="0">
                <a:solidFill>
                  <a:schemeClr val="tx2"/>
                </a:solidFill>
              </a:rPr>
              <a:t>Анализ конкурентов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Рисунок 8" descr="Screenshot_2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24980" y="3933056"/>
            <a:ext cx="5067300" cy="2218403"/>
          </a:xfrm>
          <a:prstGeom prst="rect">
            <a:avLst/>
          </a:prstGeom>
        </p:spPr>
      </p:pic>
      <p:pic>
        <p:nvPicPr>
          <p:cNvPr id="10" name="Рисунок 9" descr="Screenshot_2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83768" y="868529"/>
            <a:ext cx="4057650" cy="277649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ru-RU" sz="2400" b="1" dirty="0" smtClean="0">
                <a:solidFill>
                  <a:schemeClr val="tx2"/>
                </a:solidFill>
              </a:rPr>
              <a:t>Анализ конкурентов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980728"/>
            <a:ext cx="8352928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dirty="0" smtClean="0">
                <a:solidFill>
                  <a:schemeClr val="tx2"/>
                </a:solidFill>
              </a:rPr>
              <a:t>Конкурентов можно ранжировать по следующим признакам</a:t>
            </a:r>
            <a:r>
              <a:rPr lang="en-US" sz="1400" dirty="0" smtClean="0">
                <a:solidFill>
                  <a:schemeClr val="tx2"/>
                </a:solidFill>
              </a:rPr>
              <a:t>: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1400" dirty="0" smtClean="0">
                <a:solidFill>
                  <a:schemeClr val="tx2"/>
                </a:solidFill>
              </a:rPr>
              <a:t> </a:t>
            </a:r>
            <a:r>
              <a:rPr lang="ru-RU" sz="1400" i="1" dirty="0" smtClean="0">
                <a:solidFill>
                  <a:schemeClr val="tx2"/>
                </a:solidFill>
              </a:rPr>
              <a:t>Первый уровень. </a:t>
            </a:r>
            <a:r>
              <a:rPr lang="ru-RU" sz="1400" dirty="0" smtClean="0">
                <a:solidFill>
                  <a:schemeClr val="tx2"/>
                </a:solidFill>
              </a:rPr>
              <a:t>Прямые конкуренты</a:t>
            </a:r>
            <a:r>
              <a:rPr lang="en-US" sz="1400" dirty="0" smtClean="0">
                <a:solidFill>
                  <a:schemeClr val="tx2"/>
                </a:solidFill>
              </a:rPr>
              <a:t>;</a:t>
            </a:r>
            <a:endParaRPr lang="ru-RU" sz="1400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1400" dirty="0" smtClean="0">
                <a:solidFill>
                  <a:schemeClr val="tx2"/>
                </a:solidFill>
              </a:rPr>
              <a:t> </a:t>
            </a:r>
            <a:r>
              <a:rPr lang="ru-RU" sz="1400" i="1" dirty="0" smtClean="0">
                <a:solidFill>
                  <a:schemeClr val="tx2"/>
                </a:solidFill>
              </a:rPr>
              <a:t>Второй уровень. </a:t>
            </a:r>
            <a:r>
              <a:rPr lang="ru-RU" sz="1400" dirty="0" smtClean="0">
                <a:solidFill>
                  <a:schemeClr val="tx2"/>
                </a:solidFill>
              </a:rPr>
              <a:t>Немного отличается аудиторией или контекстом, но решает те же задачи с точки зрения пользователя.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1400" dirty="0" smtClean="0">
                <a:solidFill>
                  <a:schemeClr val="tx2"/>
                </a:solidFill>
              </a:rPr>
              <a:t> </a:t>
            </a:r>
            <a:r>
              <a:rPr lang="ru-RU" sz="1400" i="1" dirty="0" smtClean="0">
                <a:solidFill>
                  <a:schemeClr val="tx2"/>
                </a:solidFill>
              </a:rPr>
              <a:t>Третий уровень. </a:t>
            </a:r>
            <a:r>
              <a:rPr lang="ru-RU" sz="1400" dirty="0" smtClean="0">
                <a:solidFill>
                  <a:schemeClr val="tx2"/>
                </a:solidFill>
              </a:rPr>
              <a:t>Нишевые конкуренты. Соперничают за часть аудитории в рамках одной функции или в отдельном контексте.</a:t>
            </a:r>
            <a:endParaRPr lang="en-US" sz="1400" dirty="0" smtClean="0">
              <a:solidFill>
                <a:schemeClr val="tx2"/>
              </a:solidFill>
            </a:endParaRPr>
          </a:p>
          <a:p>
            <a:pPr>
              <a:buFontTx/>
              <a:buChar char="-"/>
            </a:pPr>
            <a:endParaRPr lang="en-US" sz="1400" dirty="0" smtClean="0">
              <a:solidFill>
                <a:schemeClr val="tx2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17</a:t>
            </a:fld>
            <a:endParaRPr lang="ru-RU"/>
          </a:p>
        </p:txBody>
      </p:sp>
      <p:pic>
        <p:nvPicPr>
          <p:cNvPr id="1026" name="Picture 2" descr="C:\Users\dnazarenko\Desktop\konkurenty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619994"/>
            <a:ext cx="7474347" cy="411326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ru-RU" sz="2400" b="1" dirty="0" smtClean="0">
                <a:solidFill>
                  <a:schemeClr val="tx2"/>
                </a:solidFill>
              </a:rPr>
              <a:t>Анализ конкурентов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7504" y="836712"/>
            <a:ext cx="60486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tx2"/>
                </a:solidFill>
              </a:rPr>
              <a:t>Оплата сотовой связи в мобильном банке Х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18</a:t>
            </a:fld>
            <a:endParaRPr lang="ru-RU"/>
          </a:p>
        </p:txBody>
      </p:sp>
      <p:pic>
        <p:nvPicPr>
          <p:cNvPr id="120834" name="Picture 2" descr="https://usabilitylab.ru/wp-content/uploads/2019/01/konkurenty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060848"/>
            <a:ext cx="7947570" cy="421291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79512" y="836712"/>
            <a:ext cx="8208912" cy="1018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b="1" dirty="0" smtClean="0">
                <a:solidFill>
                  <a:schemeClr val="tx2"/>
                </a:solidFill>
              </a:rPr>
              <a:t>Параметр</a:t>
            </a:r>
            <a:r>
              <a:rPr lang="ru-RU" sz="1400" dirty="0" smtClean="0">
                <a:solidFill>
                  <a:schemeClr val="tx2"/>
                </a:solidFill>
              </a:rPr>
              <a:t> — это всё, что может иметь для пользователя ценность в контексте конкретной задачи. Параметры могут описывать как доступные функции, так и их конкретную реализацию.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ru-RU" sz="2400" b="1" dirty="0" smtClean="0">
                <a:solidFill>
                  <a:schemeClr val="tx2"/>
                </a:solidFill>
              </a:rPr>
              <a:t>Анализ конкурентов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19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ru-RU" sz="2400" b="1" dirty="0" smtClean="0">
                <a:solidFill>
                  <a:schemeClr val="tx2"/>
                </a:solidFill>
              </a:rPr>
              <a:t>Анализ конкурентов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23528" y="908720"/>
          <a:ext cx="3912096" cy="2518457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956048"/>
                <a:gridCol w="1956048"/>
              </a:tblGrid>
              <a:tr h="310029">
                <a:tc gridSpan="2">
                  <a:txBody>
                    <a:bodyPr/>
                    <a:lstStyle/>
                    <a:p>
                      <a:r>
                        <a:rPr lang="ru-RU" sz="1600" dirty="0" smtClean="0"/>
                        <a:t>Конкурент 1</a:t>
                      </a:r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75641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Преимущества</a:t>
                      </a:r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Недостатки</a:t>
                      </a:r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878377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en-US" sz="14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…n</a:t>
                      </a:r>
                      <a:endParaRPr lang="ru-RU" sz="1400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en-US" sz="14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…n</a:t>
                      </a:r>
                      <a:endParaRPr lang="ru-RU" sz="1400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4499992" y="908720"/>
          <a:ext cx="3912096" cy="2518457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956048"/>
                <a:gridCol w="1956048"/>
              </a:tblGrid>
              <a:tr h="310029">
                <a:tc gridSpan="2">
                  <a:txBody>
                    <a:bodyPr/>
                    <a:lstStyle/>
                    <a:p>
                      <a:r>
                        <a:rPr lang="ru-RU" sz="1600" dirty="0" smtClean="0"/>
                        <a:t>Конкурент 2</a:t>
                      </a:r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75641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Преимущества</a:t>
                      </a:r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Недостатки</a:t>
                      </a:r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8783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en-US" sz="14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…n</a:t>
                      </a:r>
                      <a:endParaRPr lang="ru-RU" sz="1400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en-US" sz="14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…n</a:t>
                      </a:r>
                      <a:endParaRPr lang="ru-RU" sz="1400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323528" y="3861048"/>
          <a:ext cx="3912096" cy="2518457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956048"/>
                <a:gridCol w="1956048"/>
              </a:tblGrid>
              <a:tr h="310029">
                <a:tc gridSpan="2">
                  <a:txBody>
                    <a:bodyPr/>
                    <a:lstStyle/>
                    <a:p>
                      <a:r>
                        <a:rPr lang="ru-RU" sz="1600" dirty="0" smtClean="0"/>
                        <a:t>Конкурент 3</a:t>
                      </a:r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75641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Преимущества</a:t>
                      </a:r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Недостатки</a:t>
                      </a:r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8783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en-US" sz="14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…n</a:t>
                      </a:r>
                      <a:endParaRPr lang="ru-RU" sz="1400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en-US" sz="14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…n</a:t>
                      </a:r>
                      <a:endParaRPr lang="ru-RU" sz="1400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6444208" y="3861048"/>
          <a:ext cx="1956048" cy="2518457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956048"/>
              </a:tblGrid>
              <a:tr h="310029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Ваш</a:t>
                      </a:r>
                      <a:r>
                        <a:rPr lang="ru-RU" sz="1600" baseline="0" dirty="0" smtClean="0"/>
                        <a:t> проект</a:t>
                      </a:r>
                      <a:endParaRPr lang="ru-RU" sz="1600" dirty="0"/>
                    </a:p>
                  </a:txBody>
                  <a:tcPr/>
                </a:tc>
              </a:tr>
              <a:tr h="275641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Преимущества</a:t>
                      </a:r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8783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en-US" sz="14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…n</a:t>
                      </a:r>
                      <a:endParaRPr lang="ru-RU" sz="1400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14" name="Прямая со стрелкой 13"/>
          <p:cNvCxnSpPr/>
          <p:nvPr/>
        </p:nvCxnSpPr>
        <p:spPr>
          <a:xfrm>
            <a:off x="3995936" y="3573016"/>
            <a:ext cx="2232248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4355976" y="4653136"/>
            <a:ext cx="187220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5940152" y="3501008"/>
            <a:ext cx="432048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2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5496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Система оценивания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504" y="836712"/>
            <a:ext cx="8640960" cy="8860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 smtClean="0">
                <a:solidFill>
                  <a:schemeClr val="tx2"/>
                </a:solidFill>
              </a:rPr>
              <a:t>Работу необходимо сразу оформлять в курсовой проект, начиная с первого задания.</a:t>
            </a:r>
          </a:p>
          <a:p>
            <a:pPr>
              <a:lnSpc>
                <a:spcPct val="150000"/>
              </a:lnSpc>
            </a:pPr>
            <a:r>
              <a:rPr lang="ru-RU" sz="1200" dirty="0" smtClean="0">
                <a:solidFill>
                  <a:schemeClr val="tx2"/>
                </a:solidFill>
              </a:rPr>
              <a:t>Такие пункты как: титульный лист, аннотация, содержание, введение, разделы, подразделы, заключение, список литературы должны быть в курсовом проекте.</a:t>
            </a:r>
            <a:endParaRPr lang="ru-RU" sz="1200" dirty="0">
              <a:solidFill>
                <a:schemeClr val="tx2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7504" y="1846565"/>
            <a:ext cx="8964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 smtClean="0">
                <a:solidFill>
                  <a:schemeClr val="tx2"/>
                </a:solidFill>
              </a:rPr>
              <a:t>На последнем занятии защита проекта в виде презентации и отчета по курсовой работе. </a:t>
            </a:r>
          </a:p>
          <a:p>
            <a:pPr>
              <a:lnSpc>
                <a:spcPct val="150000"/>
              </a:lnSpc>
            </a:pPr>
            <a:r>
              <a:rPr lang="ru-RU" sz="1200" dirty="0" smtClean="0">
                <a:solidFill>
                  <a:schemeClr val="tx2"/>
                </a:solidFill>
              </a:rPr>
              <a:t>Если вы не защищаетесь, а только предоставляете отчет, то оценка автоматически </a:t>
            </a:r>
            <a:r>
              <a:rPr lang="ru-RU" sz="1200" b="1" dirty="0" smtClean="0">
                <a:solidFill>
                  <a:schemeClr val="tx2"/>
                </a:solidFill>
              </a:rPr>
              <a:t>удовлетворительно.</a:t>
            </a:r>
            <a:endParaRPr lang="ru-RU" sz="1200" b="1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2636912"/>
            <a:ext cx="8784976" cy="2108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050" dirty="0" smtClean="0">
                <a:solidFill>
                  <a:schemeClr val="tx2"/>
                </a:solidFill>
              </a:rPr>
              <a:t>На защите необходимо придерживаться следующего плана: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050" dirty="0" smtClean="0">
                <a:solidFill>
                  <a:schemeClr val="tx2"/>
                </a:solidFill>
              </a:rPr>
              <a:t>  Обзор предметной области.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050" dirty="0" smtClean="0">
                <a:solidFill>
                  <a:schemeClr val="tx2"/>
                </a:solidFill>
              </a:rPr>
              <a:t>  Анализ конкурентов.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050" dirty="0" smtClean="0">
                <a:solidFill>
                  <a:schemeClr val="tx2"/>
                </a:solidFill>
              </a:rPr>
              <a:t>  Цели и задачи со стороны заказчика.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050" dirty="0" smtClean="0">
                <a:solidFill>
                  <a:schemeClr val="tx2"/>
                </a:solidFill>
              </a:rPr>
              <a:t>  Анализ пользовательской аудитории.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050" dirty="0" smtClean="0">
                <a:solidFill>
                  <a:schemeClr val="tx2"/>
                </a:solidFill>
              </a:rPr>
              <a:t>  Проведение интервью</a:t>
            </a:r>
            <a:r>
              <a:rPr lang="en-US" sz="1050" dirty="0" smtClean="0">
                <a:solidFill>
                  <a:schemeClr val="tx2"/>
                </a:solidFill>
              </a:rPr>
              <a:t>/</a:t>
            </a:r>
            <a:r>
              <a:rPr lang="ru-RU" sz="1050" dirty="0" smtClean="0">
                <a:solidFill>
                  <a:schemeClr val="tx2"/>
                </a:solidFill>
              </a:rPr>
              <a:t>опроса и т.д. 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050" dirty="0" smtClean="0">
                <a:solidFill>
                  <a:schemeClr val="tx2"/>
                </a:solidFill>
              </a:rPr>
              <a:t>  Цели и задачи каждой сегментной группы.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050" dirty="0" smtClean="0">
                <a:solidFill>
                  <a:schemeClr val="tx2"/>
                </a:solidFill>
              </a:rPr>
              <a:t>  Разработка персонажей (ключевой, второстепенный, отрицательный).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050" dirty="0" smtClean="0">
                <a:solidFill>
                  <a:schemeClr val="tx2"/>
                </a:solidFill>
              </a:rPr>
              <a:t>  Определение требований (разбитых под конкретных пользователей, итоговый список ранжированных требований).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050" dirty="0" smtClean="0">
                <a:solidFill>
                  <a:schemeClr val="tx2"/>
                </a:solidFill>
              </a:rPr>
              <a:t>  Разработка информационной архитектуры.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050" dirty="0" smtClean="0">
                <a:solidFill>
                  <a:schemeClr val="tx2"/>
                </a:solidFill>
              </a:rPr>
              <a:t>  Проработка основных кейсов и их расширений (не менее 6).</a:t>
            </a:r>
          </a:p>
          <a:p>
            <a:pPr marL="228600" lvl="0" indent="-228600">
              <a:buFont typeface="+mj-lt"/>
              <a:buAutoNum type="arabicPeriod"/>
            </a:pPr>
            <a:r>
              <a:rPr lang="ru-RU" sz="1050" dirty="0" smtClean="0">
                <a:solidFill>
                  <a:schemeClr val="tx2"/>
                </a:solidFill>
              </a:rPr>
              <a:t>  Прототипирование.</a:t>
            </a:r>
            <a:endParaRPr lang="ru-RU" sz="1050" dirty="0">
              <a:solidFill>
                <a:schemeClr val="tx2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8969" y="5281463"/>
            <a:ext cx="85315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tx2"/>
                </a:solidFill>
              </a:rPr>
              <a:t>Реферат + Курс на </a:t>
            </a:r>
            <a:r>
              <a:rPr lang="en-US" sz="1400" dirty="0" smtClean="0">
                <a:solidFill>
                  <a:schemeClr val="tx2"/>
                </a:solidFill>
              </a:rPr>
              <a:t>Stepik</a:t>
            </a:r>
            <a:r>
              <a:rPr lang="ru-RU" sz="1400" dirty="0" smtClean="0">
                <a:solidFill>
                  <a:schemeClr val="tx2"/>
                </a:solidFill>
              </a:rPr>
              <a:t> + Выполненные задания + Оценка за курсовой проект = Итог</a:t>
            </a:r>
            <a:endParaRPr lang="ru-RU" sz="1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20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Пользовательская аудитория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7200" y="958718"/>
            <a:ext cx="4176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 smtClean="0">
                <a:solidFill>
                  <a:schemeClr val="tx2"/>
                </a:solidFill>
              </a:rPr>
              <a:t>Интервью</a:t>
            </a:r>
            <a:r>
              <a:rPr lang="ru-RU" sz="1200" dirty="0" smtClean="0">
                <a:solidFill>
                  <a:schemeClr val="tx2"/>
                </a:solidFill>
              </a:rPr>
              <a:t> - разновидность разговора, беседы между двумя и более людьми, при которой интервьюер задаёт вопросы (не менее трех) своим собеседникам и получает от них ответы</a:t>
            </a:r>
            <a:endParaRPr lang="ru-RU" sz="1200" dirty="0">
              <a:solidFill>
                <a:schemeClr val="tx2"/>
              </a:solidFill>
            </a:endParaRPr>
          </a:p>
        </p:txBody>
      </p:sp>
      <p:pic>
        <p:nvPicPr>
          <p:cNvPr id="11" name="Рисунок 10" descr="im_20180827110950_2810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2558" y="1006919"/>
            <a:ext cx="4153594" cy="20767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Прямоугольник 11"/>
          <p:cNvSpPr/>
          <p:nvPr/>
        </p:nvSpPr>
        <p:spPr>
          <a:xfrm>
            <a:off x="257200" y="3455191"/>
            <a:ext cx="4176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 smtClean="0">
                <a:solidFill>
                  <a:schemeClr val="tx2"/>
                </a:solidFill>
              </a:rPr>
              <a:t>Анкетирование и опросы </a:t>
            </a:r>
            <a:r>
              <a:rPr lang="ru-RU" sz="1200" dirty="0" smtClean="0">
                <a:solidFill>
                  <a:schemeClr val="tx2"/>
                </a:solidFill>
              </a:rPr>
              <a:t>- письменная форма опроса, осуществляющаяся, как правило, заочно, т.е. без прямого и непосредственного контакта интервьюера с респондентом </a:t>
            </a:r>
            <a:endParaRPr lang="ru-RU" sz="1200" dirty="0">
              <a:solidFill>
                <a:schemeClr val="tx2"/>
              </a:solidFill>
            </a:endParaRPr>
          </a:p>
        </p:txBody>
      </p:sp>
      <p:pic>
        <p:nvPicPr>
          <p:cNvPr id="13" name="Рисунок 12" descr="Screenshot_21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7680" y="3455191"/>
            <a:ext cx="4314800" cy="26381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21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Пользовательская аудитория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908720"/>
            <a:ext cx="86409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tx2"/>
                </a:solidFill>
              </a:rPr>
              <a:t>Карточная сортировка </a:t>
            </a:r>
            <a:r>
              <a:rPr lang="ru-RU" sz="1400" dirty="0" smtClean="0">
                <a:solidFill>
                  <a:schemeClr val="tx2"/>
                </a:solidFill>
              </a:rPr>
              <a:t>– классификация пользователем набора терминов  </a:t>
            </a:r>
            <a:endParaRPr lang="ru-RU" sz="1400" dirty="0">
              <a:solidFill>
                <a:schemeClr val="tx2"/>
              </a:solidFill>
            </a:endParaRPr>
          </a:p>
        </p:txBody>
      </p:sp>
      <p:pic>
        <p:nvPicPr>
          <p:cNvPr id="9" name="Рисунок 8" descr="fa14f57bd76d678bb7dbcac2ff1d2d79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8527" y="1496938"/>
            <a:ext cx="8147929" cy="474037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22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a5d9a38bca83745d566d0fd774532416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15616" y="980728"/>
            <a:ext cx="6897960" cy="5173799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Пользовательская аудитория</a:t>
            </a:r>
            <a:endParaRPr lang="ru-RU" sz="24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23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908720"/>
            <a:ext cx="87129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tx2"/>
                </a:solidFill>
              </a:rPr>
              <a:t>Персонажи</a:t>
            </a:r>
            <a:r>
              <a:rPr lang="ru-RU" sz="1600" dirty="0" smtClean="0">
                <a:solidFill>
                  <a:schemeClr val="tx2"/>
                </a:solidFill>
              </a:rPr>
              <a:t> – это вымышленные пользователи, созданные на основе результатов исследований пользовательской аудитории. Они играют роль образцов при проектировании опыта взаимодействия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Пользовательская аудитория</a:t>
            </a:r>
            <a:endParaRPr lang="ru-RU" sz="2400" b="1" dirty="0">
              <a:solidFill>
                <a:schemeClr val="tx2"/>
              </a:solidFill>
            </a:endParaRPr>
          </a:p>
        </p:txBody>
      </p:sp>
      <p:pic>
        <p:nvPicPr>
          <p:cNvPr id="9" name="Рисунок 8" descr="Screenshot_5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9672" y="1916832"/>
            <a:ext cx="6135657" cy="433881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24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Пользовательская аудитория</a:t>
            </a:r>
            <a:endParaRPr lang="ru-RU" sz="2400" b="1" dirty="0">
              <a:solidFill>
                <a:schemeClr val="tx2"/>
              </a:solidFill>
            </a:endParaRPr>
          </a:p>
        </p:txBody>
      </p:sp>
      <p:pic>
        <p:nvPicPr>
          <p:cNvPr id="6" name="Рисунок 5" descr="Screenshot_1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15616" y="980728"/>
            <a:ext cx="6873214" cy="4983832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908720"/>
            <a:ext cx="8229600" cy="4525963"/>
          </a:xfrm>
        </p:spPr>
        <p:txBody>
          <a:bodyPr/>
          <a:lstStyle/>
          <a:p>
            <a:pPr lvl="0">
              <a:buFont typeface="+mj-lt"/>
              <a:buAutoNum type="arabicPeriod"/>
            </a:pPr>
            <a:r>
              <a:rPr lang="ru-RU" sz="1600" dirty="0" smtClean="0">
                <a:solidFill>
                  <a:schemeClr val="tx2"/>
                </a:solidFill>
              </a:rPr>
              <a:t>Цели и задачи со стороны заказчика.</a:t>
            </a:r>
          </a:p>
          <a:p>
            <a:pPr lvl="0">
              <a:buFont typeface="+mj-lt"/>
              <a:buAutoNum type="arabicPeriod"/>
            </a:pPr>
            <a:r>
              <a:rPr lang="ru-RU" sz="1600" dirty="0">
                <a:solidFill>
                  <a:schemeClr val="tx2"/>
                </a:solidFill>
              </a:rPr>
              <a:t>Обзор предметной области.</a:t>
            </a:r>
          </a:p>
          <a:p>
            <a:pPr lvl="0">
              <a:buFont typeface="+mj-lt"/>
              <a:buAutoNum type="arabicPeriod"/>
            </a:pPr>
            <a:r>
              <a:rPr lang="ru-RU" sz="1600" dirty="0">
                <a:solidFill>
                  <a:schemeClr val="tx2"/>
                </a:solidFill>
              </a:rPr>
              <a:t>Анализ конкурентов.</a:t>
            </a:r>
          </a:p>
          <a:p>
            <a:pPr lvl="0">
              <a:buFont typeface="+mj-lt"/>
              <a:buAutoNum type="arabicPeriod"/>
            </a:pPr>
            <a:r>
              <a:rPr lang="ru-RU" sz="1600" dirty="0" smtClean="0">
                <a:solidFill>
                  <a:schemeClr val="tx2"/>
                </a:solidFill>
              </a:rPr>
              <a:t>Определение потенциальных пользователей.</a:t>
            </a:r>
          </a:p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25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5496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Задание 1.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26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Эвристики Нильсена</a:t>
            </a:r>
            <a:endParaRPr lang="ru-RU" sz="2400" b="1" dirty="0">
              <a:solidFill>
                <a:schemeClr val="tx2"/>
              </a:solidFill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2" cstate="print">
            <a:alphaModFix/>
          </a:blip>
          <a:stretch>
            <a:fillRect/>
          </a:stretch>
        </p:blipFill>
        <p:spPr>
          <a:xfrm>
            <a:off x="755576" y="1196752"/>
            <a:ext cx="7675828" cy="45235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27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Эвристики Нильсена. Видимость состояния системы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836712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Эвристики</a:t>
            </a:r>
            <a:r>
              <a:rPr lang="ru-RU" dirty="0" smtClean="0">
                <a:solidFill>
                  <a:schemeClr val="tx2"/>
                </a:solidFill>
              </a:rPr>
              <a:t> – общие правила, на которые следует опираться при проектировании и оценке ПИ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10" name="Рисунок 9" descr="u199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9552" y="3212976"/>
            <a:ext cx="7931848" cy="44259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28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Эвристики Нильсена. Схожесть с реальным миром</a:t>
            </a:r>
            <a:endParaRPr lang="ru-RU" sz="2400" b="1" dirty="0">
              <a:solidFill>
                <a:schemeClr val="tx2"/>
              </a:solidFill>
            </a:endParaRPr>
          </a:p>
        </p:txBody>
      </p:sp>
      <p:pic>
        <p:nvPicPr>
          <p:cNvPr id="9" name="Рисунок 8" descr="u202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2132" y="1215642"/>
            <a:ext cx="4776132" cy="3158836"/>
          </a:xfrm>
          <a:prstGeom prst="rect">
            <a:avLst/>
          </a:prstGeom>
        </p:spPr>
      </p:pic>
      <p:pic>
        <p:nvPicPr>
          <p:cNvPr id="10" name="Рисунок 9"/>
          <p:cNvPicPr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2915816" y="4744034"/>
            <a:ext cx="2923392" cy="13492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29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Эвристики Нильсена. Единообразие и стандарты</a:t>
            </a:r>
            <a:endParaRPr lang="ru-RU" sz="2400" b="1" dirty="0">
              <a:solidFill>
                <a:schemeClr val="tx2"/>
              </a:solidFill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2" cstate="print">
            <a:alphaModFix/>
          </a:blip>
          <a:stretch>
            <a:fillRect/>
          </a:stretch>
        </p:blipFill>
        <p:spPr>
          <a:xfrm>
            <a:off x="539552" y="2153136"/>
            <a:ext cx="7944647" cy="2860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3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5496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Рефераты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179512" y="980728"/>
            <a:ext cx="8784976" cy="5256583"/>
          </a:xfrm>
        </p:spPr>
        <p:txBody>
          <a:bodyPr>
            <a:normAutofit/>
          </a:bodyPr>
          <a:lstStyle/>
          <a:p>
            <a:pPr lvl="0">
              <a:spcAft>
                <a:spcPts val="600"/>
              </a:spcAft>
              <a:buAutoNum type="arabicPeriod"/>
            </a:pPr>
            <a:r>
              <a:rPr lang="ru-RU" sz="1600" dirty="0" smtClean="0">
                <a:solidFill>
                  <a:schemeClr val="tx2"/>
                </a:solidFill>
              </a:rPr>
              <a:t>Проектирование </a:t>
            </a:r>
            <a:r>
              <a:rPr lang="ru-RU" sz="1600" dirty="0">
                <a:solidFill>
                  <a:schemeClr val="tx2"/>
                </a:solidFill>
              </a:rPr>
              <a:t>пользовательского интерфейса для людей </a:t>
            </a:r>
            <a:r>
              <a:rPr lang="ru-RU" sz="1600" dirty="0" smtClean="0">
                <a:solidFill>
                  <a:schemeClr val="tx2"/>
                </a:solidFill>
              </a:rPr>
              <a:t>с ограниченными возможностями </a:t>
            </a:r>
            <a:r>
              <a:rPr lang="ru-RU" sz="1600" dirty="0">
                <a:solidFill>
                  <a:schemeClr val="tx2"/>
                </a:solidFill>
              </a:rPr>
              <a:t>здоровья</a:t>
            </a:r>
            <a:r>
              <a:rPr lang="ru-RU" sz="1600" dirty="0" smtClean="0">
                <a:solidFill>
                  <a:schemeClr val="tx2"/>
                </a:solidFill>
              </a:rPr>
              <a:t>.</a:t>
            </a:r>
          </a:p>
          <a:p>
            <a:pPr lvl="0">
              <a:spcAft>
                <a:spcPts val="600"/>
              </a:spcAft>
              <a:buNone/>
            </a:pPr>
            <a:r>
              <a:rPr lang="ru-RU" sz="1600" dirty="0" smtClean="0">
                <a:solidFill>
                  <a:schemeClr val="tx2"/>
                </a:solidFill>
              </a:rPr>
              <a:t>2.  Геймификация </a:t>
            </a:r>
            <a:r>
              <a:rPr lang="ru-RU" sz="1600" dirty="0">
                <a:solidFill>
                  <a:schemeClr val="tx2"/>
                </a:solidFill>
              </a:rPr>
              <a:t>в пользовательских </a:t>
            </a:r>
            <a:r>
              <a:rPr lang="ru-RU" sz="1600" dirty="0" smtClean="0">
                <a:solidFill>
                  <a:schemeClr val="tx2"/>
                </a:solidFill>
              </a:rPr>
              <a:t>интерфейсах.</a:t>
            </a:r>
          </a:p>
          <a:p>
            <a:pPr lvl="0">
              <a:spcAft>
                <a:spcPts val="600"/>
              </a:spcAft>
              <a:buAutoNum type="arabicPeriod" startAt="3"/>
            </a:pPr>
            <a:r>
              <a:rPr lang="ru-RU" sz="1600" dirty="0" smtClean="0">
                <a:solidFill>
                  <a:schemeClr val="tx2"/>
                </a:solidFill>
              </a:rPr>
              <a:t>Особенности проектирования пользовательских интерфейсов мобильных приложений.</a:t>
            </a:r>
          </a:p>
          <a:p>
            <a:pPr lvl="0">
              <a:spcAft>
                <a:spcPts val="600"/>
              </a:spcAft>
              <a:buFont typeface="Arial" pitchFamily="34" charset="0"/>
              <a:buAutoNum type="arabicPeriod" startAt="3"/>
            </a:pPr>
            <a:r>
              <a:rPr lang="ru-RU" sz="1600" dirty="0" smtClean="0">
                <a:solidFill>
                  <a:schemeClr val="tx2"/>
                </a:solidFill>
              </a:rPr>
              <a:t>Способы оценки качества пользовательского интерфейса.</a:t>
            </a:r>
          </a:p>
          <a:p>
            <a:pPr lvl="0">
              <a:spcAft>
                <a:spcPts val="600"/>
              </a:spcAft>
              <a:buFont typeface="Arial" pitchFamily="34" charset="0"/>
              <a:buAutoNum type="arabicPeriod" startAt="3"/>
            </a:pPr>
            <a:r>
              <a:rPr lang="ru-RU" sz="1600" dirty="0" smtClean="0">
                <a:solidFill>
                  <a:schemeClr val="tx2"/>
                </a:solidFill>
              </a:rPr>
              <a:t>Паттерны взаимодействия в дизайне ПИ.</a:t>
            </a:r>
          </a:p>
          <a:p>
            <a:pPr lvl="0">
              <a:spcAft>
                <a:spcPts val="600"/>
              </a:spcAft>
              <a:buFont typeface="Arial" pitchFamily="34" charset="0"/>
              <a:buAutoNum type="arabicPeriod" startAt="3"/>
            </a:pPr>
            <a:r>
              <a:rPr lang="ru-RU" sz="1600" dirty="0">
                <a:solidFill>
                  <a:schemeClr val="tx2"/>
                </a:solidFill>
              </a:rPr>
              <a:t>Варианты организации навигации в дизайне </a:t>
            </a:r>
            <a:r>
              <a:rPr lang="ru-RU" sz="1600" dirty="0" smtClean="0">
                <a:solidFill>
                  <a:schemeClr val="tx2"/>
                </a:solidFill>
              </a:rPr>
              <a:t>ПИ.</a:t>
            </a:r>
          </a:p>
          <a:p>
            <a:pPr lvl="0">
              <a:spcAft>
                <a:spcPts val="600"/>
              </a:spcAft>
              <a:buFont typeface="Arial" pitchFamily="34" charset="0"/>
              <a:buAutoNum type="arabicPeriod" startAt="3"/>
            </a:pPr>
            <a:r>
              <a:rPr lang="ru-RU" sz="1600" dirty="0" err="1" smtClean="0">
                <a:solidFill>
                  <a:schemeClr val="tx2"/>
                </a:solidFill>
              </a:rPr>
              <a:t>Редизайн</a:t>
            </a:r>
            <a:r>
              <a:rPr lang="ru-RU" sz="1600" dirty="0" smtClean="0">
                <a:solidFill>
                  <a:schemeClr val="tx2"/>
                </a:solidFill>
              </a:rPr>
              <a:t> МП (любого).</a:t>
            </a:r>
          </a:p>
          <a:p>
            <a:pPr lvl="0">
              <a:spcAft>
                <a:spcPts val="600"/>
              </a:spcAft>
              <a:buFont typeface="Arial" pitchFamily="34" charset="0"/>
              <a:buAutoNum type="arabicPeriod" startAt="3"/>
            </a:pPr>
            <a:endParaRPr lang="ru-RU" sz="1600" dirty="0" smtClean="0">
              <a:solidFill>
                <a:schemeClr val="tx2"/>
              </a:solidFill>
            </a:endParaRPr>
          </a:p>
          <a:p>
            <a:pPr>
              <a:spcAft>
                <a:spcPts val="600"/>
              </a:spcAft>
              <a:buFont typeface="Arial" pitchFamily="34" charset="0"/>
              <a:buAutoNum type="arabicPeriod" startAt="3"/>
            </a:pPr>
            <a:endParaRPr lang="ru-RU" sz="1600" dirty="0">
              <a:solidFill>
                <a:schemeClr val="tx2"/>
              </a:solidFill>
            </a:endParaRPr>
          </a:p>
          <a:p>
            <a:pPr lvl="0">
              <a:spcAft>
                <a:spcPts val="600"/>
              </a:spcAft>
              <a:buAutoNum type="arabicPeriod" startAt="3"/>
            </a:pPr>
            <a:endParaRPr lang="ru-RU" sz="1600" dirty="0" smtClean="0">
              <a:solidFill>
                <a:schemeClr val="tx2"/>
              </a:solidFill>
            </a:endParaRPr>
          </a:p>
          <a:p>
            <a:pPr lvl="0">
              <a:spcAft>
                <a:spcPts val="600"/>
              </a:spcAft>
              <a:buAutoNum type="arabicPeriod" startAt="3"/>
            </a:pPr>
            <a:endParaRPr lang="ru-RU" sz="1600" dirty="0" smtClean="0">
              <a:solidFill>
                <a:schemeClr val="tx2"/>
              </a:solidFill>
            </a:endParaRPr>
          </a:p>
          <a:p>
            <a:pPr lvl="0">
              <a:spcAft>
                <a:spcPts val="600"/>
              </a:spcAft>
              <a:buAutoNum type="arabicPeriod" startAt="3"/>
            </a:pPr>
            <a:endParaRPr lang="ru-RU" sz="1600" dirty="0" smtClean="0">
              <a:solidFill>
                <a:schemeClr val="tx2"/>
              </a:solidFill>
            </a:endParaRPr>
          </a:p>
          <a:p>
            <a:pPr lvl="0">
              <a:buAutoNum type="arabicPeriod"/>
            </a:pPr>
            <a:endParaRPr lang="ru-RU" sz="1600" dirty="0">
              <a:solidFill>
                <a:schemeClr val="tx2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30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Эвристики Нильсена. На виду, а не в памяти</a:t>
            </a:r>
            <a:endParaRPr lang="ru-RU" sz="2400" b="1" dirty="0">
              <a:solidFill>
                <a:schemeClr val="tx2"/>
              </a:solidFill>
            </a:endParaRPr>
          </a:p>
        </p:txBody>
      </p:sp>
      <p:pic>
        <p:nvPicPr>
          <p:cNvPr id="8" name="Рисунок 7" descr="iphone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7624" y="1268760"/>
            <a:ext cx="6683849" cy="4492724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31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Эвристики Нильсена. Эстетичность и минимализм</a:t>
            </a:r>
            <a:endParaRPr lang="ru-RU" sz="2400" b="1" dirty="0">
              <a:solidFill>
                <a:schemeClr val="tx2"/>
              </a:solidFill>
            </a:endParaRPr>
          </a:p>
        </p:txBody>
      </p:sp>
      <p:pic>
        <p:nvPicPr>
          <p:cNvPr id="9" name="Рисунок 8" descr="Screenshot_14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55776" y="836712"/>
            <a:ext cx="3950940" cy="2885251"/>
          </a:xfrm>
          <a:prstGeom prst="rect">
            <a:avLst/>
          </a:prstGeom>
        </p:spPr>
      </p:pic>
      <p:pic>
        <p:nvPicPr>
          <p:cNvPr id="10" name="Рисунок 9" descr="Screenshot_1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39752" y="4005064"/>
            <a:ext cx="4490275" cy="23348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32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Эвристики Нильсена. Справка и документация</a:t>
            </a:r>
          </a:p>
        </p:txBody>
      </p:sp>
      <p:pic>
        <p:nvPicPr>
          <p:cNvPr id="8" name="Рисунок 7"/>
          <p:cNvPicPr/>
          <p:nvPr/>
        </p:nvPicPr>
        <p:blipFill rotWithShape="1">
          <a:blip r:embed="rId2" cstate="print">
            <a:alphaModFix/>
          </a:blip>
          <a:srcRect t="9152" b="19178"/>
          <a:stretch/>
        </p:blipFill>
        <p:spPr>
          <a:xfrm>
            <a:off x="1547664" y="908720"/>
            <a:ext cx="5883481" cy="19188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Screenshot_2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79712" y="3140968"/>
            <a:ext cx="5617967" cy="3095625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33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Эвристики Нильсена. Помощь с ошибками </a:t>
            </a:r>
          </a:p>
        </p:txBody>
      </p:sp>
      <p:pic>
        <p:nvPicPr>
          <p:cNvPr id="8" name="Рисунок 7" descr="Screenshot_3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7584" y="2204864"/>
            <a:ext cx="7279332" cy="1980847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34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Эвристики Нильсена. Предотвращение ошибок</a:t>
            </a:r>
          </a:p>
        </p:txBody>
      </p:sp>
      <p:pic>
        <p:nvPicPr>
          <p:cNvPr id="8" name="Рисунок 7" descr="u209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23728" y="2060848"/>
            <a:ext cx="4683596" cy="925567"/>
          </a:xfrm>
          <a:prstGeom prst="rect">
            <a:avLst/>
          </a:prstGeom>
        </p:spPr>
      </p:pic>
      <p:pic>
        <p:nvPicPr>
          <p:cNvPr id="9" name="Рисунок 8" descr="Screenshot_8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3501008"/>
            <a:ext cx="6115904" cy="1333686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35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323528" y="908720"/>
            <a:ext cx="8229600" cy="4525963"/>
          </a:xfrm>
        </p:spPr>
        <p:txBody>
          <a:bodyPr/>
          <a:lstStyle/>
          <a:p>
            <a:pPr lvl="0">
              <a:buFont typeface="+mj-lt"/>
              <a:buAutoNum type="arabicPeriod"/>
            </a:pPr>
            <a:r>
              <a:rPr lang="ru-RU" sz="1600" dirty="0" smtClean="0">
                <a:solidFill>
                  <a:schemeClr val="tx2"/>
                </a:solidFill>
              </a:rPr>
              <a:t>Анализ пользовательской аудитории. (не менее 5 человек)</a:t>
            </a:r>
          </a:p>
          <a:p>
            <a:pPr lvl="0">
              <a:buFont typeface="+mj-lt"/>
              <a:buAutoNum type="arabicPeriod"/>
            </a:pPr>
            <a:r>
              <a:rPr lang="ru-RU" sz="1600" dirty="0" smtClean="0">
                <a:solidFill>
                  <a:schemeClr val="tx2"/>
                </a:solidFill>
              </a:rPr>
              <a:t>Проведение интервью, опроса и т.д. </a:t>
            </a:r>
          </a:p>
          <a:p>
            <a:pPr lvl="0">
              <a:buFont typeface="+mj-lt"/>
              <a:buAutoNum type="arabicPeriod"/>
            </a:pPr>
            <a:r>
              <a:rPr lang="ru-RU" sz="1600" dirty="0" smtClean="0">
                <a:solidFill>
                  <a:schemeClr val="tx2"/>
                </a:solidFill>
              </a:rPr>
              <a:t>Цели и задачи каждой сегментной группы.</a:t>
            </a:r>
          </a:p>
          <a:p>
            <a:pPr lvl="0">
              <a:buFont typeface="+mj-lt"/>
              <a:buAutoNum type="arabicPeriod"/>
            </a:pPr>
            <a:r>
              <a:rPr lang="ru-RU" sz="1600" dirty="0" smtClean="0">
                <a:solidFill>
                  <a:schemeClr val="tx2"/>
                </a:solidFill>
              </a:rPr>
              <a:t>Разработка персонажей (ключевой, второстепенный, отрицательный).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5496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Задание 2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36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5496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Задание 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3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1520" y="982469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None/>
            </a:pPr>
            <a:r>
              <a:rPr lang="ru-RU" dirty="0" smtClean="0">
                <a:solidFill>
                  <a:schemeClr val="tx2"/>
                </a:solidFill>
              </a:rPr>
              <a:t>Определение требований (разбитых под конкретных пользователей, итоговый список ранжированных требований)</a:t>
            </a:r>
            <a:endParaRPr lang="ru-RU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37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5496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Задание </a:t>
            </a:r>
            <a:r>
              <a:rPr lang="ru-RU" sz="2400" b="1" noProof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4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982469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Разработка информационной архитектуры.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Проработка основных кейсов и их расширений(не менее 6).</a:t>
            </a:r>
            <a:endParaRPr lang="ru-RU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38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5496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Задание 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5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982469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Прототипирование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Оформление курсового проекта</a:t>
            </a:r>
            <a:endParaRPr lang="ru-RU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39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Эвристики Нильсена. Свобода действий и контроль</a:t>
            </a:r>
          </a:p>
        </p:txBody>
      </p:sp>
      <p:pic>
        <p:nvPicPr>
          <p:cNvPr id="8" name="Рисунок 7" descr="delete_page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9592" y="1196752"/>
            <a:ext cx="7447221" cy="384315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4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86816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lvl="0">
              <a:spcBef>
                <a:spcPct val="0"/>
              </a:spcBef>
              <a:defRPr/>
            </a:pPr>
            <a:r>
              <a:rPr lang="ru-RU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Курс на </a:t>
            </a:r>
            <a:r>
              <a:rPr lang="en-US" sz="2400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Stepik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(</a:t>
            </a:r>
            <a:r>
              <a:rPr lang="ru-RU" sz="2400" b="1" dirty="0">
                <a:solidFill>
                  <a:schemeClr val="tx2"/>
                </a:solidFill>
                <a:hlinkClick r:id="rId2"/>
              </a:rPr>
              <a:t>Основы дизайна интерфейсов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)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Содержимое 2"/>
          <p:cNvSpPr>
            <a:spLocks noGrp="1"/>
          </p:cNvSpPr>
          <p:nvPr>
            <p:ph idx="1"/>
          </p:nvPr>
        </p:nvSpPr>
        <p:spPr>
          <a:xfrm>
            <a:off x="179512" y="980729"/>
            <a:ext cx="8784976" cy="2592288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600" dirty="0" smtClean="0">
                <a:solidFill>
                  <a:schemeClr val="tx2"/>
                </a:solidFill>
                <a:latin typeface="+mj-lt"/>
              </a:rPr>
              <a:t>Введение в дизайн интерфейсов.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600" dirty="0" smtClean="0">
                <a:solidFill>
                  <a:schemeClr val="tx2"/>
                </a:solidFill>
                <a:latin typeface="+mj-lt"/>
              </a:rPr>
              <a:t>Основные принципы дизайна.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269875" algn="l"/>
              </a:tabLst>
            </a:pPr>
            <a:r>
              <a:rPr lang="ru-RU" sz="1600" dirty="0" smtClean="0">
                <a:solidFill>
                  <a:schemeClr val="tx2"/>
                </a:solidFill>
                <a:latin typeface="+mj-lt"/>
                <a:ea typeface="Times New Roman" pitchFamily="18" charset="0"/>
                <a:cs typeface="Arial" pitchFamily="34" charset="0"/>
              </a:rPr>
              <a:t>Дизайн с учетом познавательных принципов.</a:t>
            </a:r>
            <a:endParaRPr lang="ru-RU" sz="700" dirty="0" smtClean="0">
              <a:solidFill>
                <a:schemeClr val="tx2"/>
              </a:solidFill>
              <a:latin typeface="+mj-lt"/>
              <a:cs typeface="Arial" pitchFamily="34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269875" algn="l"/>
              </a:tabLst>
            </a:pPr>
            <a:r>
              <a:rPr lang="ru-RU" sz="1600" dirty="0" smtClean="0">
                <a:solidFill>
                  <a:schemeClr val="tx2"/>
                </a:solidFill>
                <a:latin typeface="+mj-lt"/>
                <a:ea typeface="Times New Roman" pitchFamily="18" charset="0"/>
                <a:cs typeface="Arial" pitchFamily="34" charset="0"/>
              </a:rPr>
              <a:t>Золотые правила дизайна и юзабилити.</a:t>
            </a:r>
            <a:endParaRPr lang="ru-RU" sz="700" dirty="0" smtClean="0">
              <a:solidFill>
                <a:schemeClr val="tx2"/>
              </a:solidFill>
              <a:latin typeface="+mj-lt"/>
              <a:cs typeface="Arial" pitchFamily="34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269875" algn="l"/>
              </a:tabLst>
            </a:pPr>
            <a:r>
              <a:rPr lang="ru-RU" sz="1600" dirty="0" smtClean="0">
                <a:solidFill>
                  <a:schemeClr val="tx2"/>
                </a:solidFill>
                <a:latin typeface="+mj-lt"/>
                <a:ea typeface="Times New Roman" pitchFamily="18" charset="0"/>
                <a:cs typeface="Arial" pitchFamily="34" charset="0"/>
              </a:rPr>
              <a:t>Заключение.</a:t>
            </a:r>
            <a:endParaRPr lang="ru-RU" sz="1600" dirty="0" smtClean="0">
              <a:solidFill>
                <a:schemeClr val="tx2"/>
              </a:solidFill>
              <a:latin typeface="+mj-lt"/>
              <a:cs typeface="Arial" pitchFamily="34" charset="0"/>
            </a:endParaRPr>
          </a:p>
          <a:p>
            <a:pPr>
              <a:spcAft>
                <a:spcPts val="600"/>
              </a:spcAft>
              <a:buFont typeface="Arial" pitchFamily="34" charset="0"/>
              <a:buAutoNum type="arabicPeriod" startAt="3"/>
            </a:pPr>
            <a:endParaRPr lang="ru-RU" sz="1600" dirty="0">
              <a:solidFill>
                <a:schemeClr val="tx2"/>
              </a:solidFill>
            </a:endParaRPr>
          </a:p>
          <a:p>
            <a:pPr lvl="0">
              <a:spcAft>
                <a:spcPts val="600"/>
              </a:spcAft>
              <a:buAutoNum type="arabicPeriod" startAt="3"/>
            </a:pPr>
            <a:endParaRPr lang="ru-RU" sz="1600" dirty="0" smtClean="0">
              <a:solidFill>
                <a:schemeClr val="tx2"/>
              </a:solidFill>
            </a:endParaRPr>
          </a:p>
          <a:p>
            <a:pPr lvl="0">
              <a:spcAft>
                <a:spcPts val="600"/>
              </a:spcAft>
              <a:buAutoNum type="arabicPeriod" startAt="3"/>
            </a:pPr>
            <a:endParaRPr lang="ru-RU" sz="1600" dirty="0" smtClean="0">
              <a:solidFill>
                <a:schemeClr val="tx2"/>
              </a:solidFill>
            </a:endParaRPr>
          </a:p>
          <a:p>
            <a:pPr lvl="0">
              <a:spcAft>
                <a:spcPts val="600"/>
              </a:spcAft>
              <a:buAutoNum type="arabicPeriod" startAt="3"/>
            </a:pPr>
            <a:endParaRPr lang="ru-RU" sz="1600" dirty="0" smtClean="0">
              <a:solidFill>
                <a:schemeClr val="tx2"/>
              </a:solidFill>
            </a:endParaRPr>
          </a:p>
          <a:p>
            <a:pPr lvl="0">
              <a:buAutoNum type="arabicPeriod"/>
            </a:pPr>
            <a:endParaRPr lang="ru-RU" sz="1600" dirty="0">
              <a:solidFill>
                <a:schemeClr val="tx2"/>
              </a:solidFill>
            </a:endParaRPr>
          </a:p>
          <a:p>
            <a:endParaRPr lang="ru-RU" dirty="0"/>
          </a:p>
        </p:txBody>
      </p:sp>
      <p:pic>
        <p:nvPicPr>
          <p:cNvPr id="13" name="Рисунок 12" descr="Screenshot_23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03648" y="3126354"/>
            <a:ext cx="5930653" cy="3110958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40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Гештальт принципы в дизайне. Появление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3528" y="989727"/>
            <a:ext cx="8424936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b="1" dirty="0" smtClean="0">
                <a:solidFill>
                  <a:schemeClr val="tx2"/>
                </a:solidFill>
              </a:rPr>
              <a:t>Гештальт</a:t>
            </a:r>
            <a:r>
              <a:rPr lang="ru-RU" sz="1600" dirty="0" smtClean="0">
                <a:solidFill>
                  <a:schemeClr val="tx2"/>
                </a:solidFill>
              </a:rPr>
              <a:t> – это группа принципов визуального восприятия, разработанных в 1920 годах немецкими психологами. </a:t>
            </a:r>
          </a:p>
          <a:p>
            <a:r>
              <a:rPr lang="ru-RU" sz="1600" b="1" dirty="0" smtClean="0">
                <a:solidFill>
                  <a:schemeClr val="tx2"/>
                </a:solidFill>
              </a:rPr>
              <a:t>Гештальт-принципы</a:t>
            </a:r>
            <a:r>
              <a:rPr lang="ru-RU" sz="1600" dirty="0" smtClean="0">
                <a:solidFill>
                  <a:schemeClr val="tx2"/>
                </a:solidFill>
              </a:rPr>
              <a:t> строятся на теории о том, что «организованное целое воспринимается как нечто большее, чем просто сумма его частей»</a:t>
            </a:r>
          </a:p>
          <a:p>
            <a:endParaRPr lang="ru-RU" dirty="0"/>
          </a:p>
        </p:txBody>
      </p:sp>
      <p:pic>
        <p:nvPicPr>
          <p:cNvPr id="12" name="Рисунок 11" descr="1_d4ZjN7fxnyrZoS0Qj8oIOA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51720" y="2636912"/>
            <a:ext cx="4938872" cy="3119239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41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Гештальт принципы в дизайне. Воплощение</a:t>
            </a:r>
          </a:p>
        </p:txBody>
      </p:sp>
      <p:pic>
        <p:nvPicPr>
          <p:cNvPr id="8" name="Рисунок 7" descr="atd_cgfmfr-ssdxdrfyftj5lixy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75656" y="1412776"/>
            <a:ext cx="6343703" cy="4004667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42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Гештальт принципы в дизайне. Множественная стабильность</a:t>
            </a:r>
          </a:p>
        </p:txBody>
      </p:sp>
      <p:pic>
        <p:nvPicPr>
          <p:cNvPr id="8" name="Рисунок 7" descr="inj0yuw8mfnfltr_bc0s_b9is_k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1640" y="1412776"/>
            <a:ext cx="6573812" cy="4149931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43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Гештальт принципы в дизайне. Неизменность</a:t>
            </a:r>
          </a:p>
        </p:txBody>
      </p:sp>
      <p:pic>
        <p:nvPicPr>
          <p:cNvPr id="8" name="Рисунок 7" descr="3r_kna3_jrfxiwsnwbdvzsm6stm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03734" y="1556792"/>
            <a:ext cx="5460554" cy="3447151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44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Гештальт принципы в дизайне. Близость</a:t>
            </a:r>
          </a:p>
        </p:txBody>
      </p:sp>
      <p:pic>
        <p:nvPicPr>
          <p:cNvPr id="8" name="Рисунок 7" descr="ifcymizyuec0s7vbwowxzq7kgf0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9552" y="2564904"/>
            <a:ext cx="3002676" cy="1752947"/>
          </a:xfrm>
          <a:prstGeom prst="rect">
            <a:avLst/>
          </a:prstGeom>
        </p:spPr>
      </p:pic>
      <p:pic>
        <p:nvPicPr>
          <p:cNvPr id="9" name="Рисунок 8" descr="heibcs0-8we1deca3ayzfevacxy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11960" y="908720"/>
            <a:ext cx="4053458" cy="5320308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45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Гештальт принципы в дизайне. Общие области </a:t>
            </a:r>
          </a:p>
        </p:txBody>
      </p:sp>
      <p:pic>
        <p:nvPicPr>
          <p:cNvPr id="8" name="Рисунок 7" descr="-al6ha4vsxfz60hkko9_guckuqc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9552" y="2636912"/>
            <a:ext cx="3231774" cy="1886694"/>
          </a:xfrm>
          <a:prstGeom prst="rect">
            <a:avLst/>
          </a:prstGeom>
        </p:spPr>
      </p:pic>
      <p:pic>
        <p:nvPicPr>
          <p:cNvPr id="9" name="Рисунок 8" descr="f9-5lhmwp2vfmad5muf4varm6x8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00" y="1196752"/>
            <a:ext cx="3673599" cy="4881402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46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Гештальт принципы в дизайне. Сходство</a:t>
            </a:r>
          </a:p>
        </p:txBody>
      </p:sp>
      <p:pic>
        <p:nvPicPr>
          <p:cNvPr id="8" name="Рисунок 7" descr="c-dgupgimfckha6us_wbduosluu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7544" y="2492896"/>
            <a:ext cx="3220684" cy="1880220"/>
          </a:xfrm>
          <a:prstGeom prst="rect">
            <a:avLst/>
          </a:prstGeom>
        </p:spPr>
      </p:pic>
      <p:pic>
        <p:nvPicPr>
          <p:cNvPr id="9" name="Рисунок 8" descr="ftftappe16-yy53gzpdhkpjsm0s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67944" y="980728"/>
            <a:ext cx="4330453" cy="5164187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47</a:t>
            </a:fld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6" name="Рисунок 5" descr="uhnjot-leq4sskxzd6x7kxkro4w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9632" y="1988840"/>
            <a:ext cx="6497632" cy="274532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Гештальт принципы в дизайне. Замкнутость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48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Гештальт принципы в дизайне. Завершение</a:t>
            </a:r>
          </a:p>
        </p:txBody>
      </p:sp>
      <p:pic>
        <p:nvPicPr>
          <p:cNvPr id="8" name="Рисунок 7" descr="8spfdcujch-rql_-qdsjsprvudu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9592" y="1988840"/>
            <a:ext cx="7497662" cy="2539577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49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Гештальт принципы в дизайне. Симметричность</a:t>
            </a:r>
          </a:p>
        </p:txBody>
      </p:sp>
      <p:pic>
        <p:nvPicPr>
          <p:cNvPr id="8" name="Рисунок 7" descr="ztqv0am9id7bx9g72j5j6num2w0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528" y="2420888"/>
            <a:ext cx="3554288" cy="2074976"/>
          </a:xfrm>
          <a:prstGeom prst="rect">
            <a:avLst/>
          </a:prstGeom>
        </p:spPr>
      </p:pic>
      <p:pic>
        <p:nvPicPr>
          <p:cNvPr id="9" name="Рисунок 8" descr="wq9o1lc6njsh94jzx76avpfm10a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83968" y="1556792"/>
            <a:ext cx="4054599" cy="388220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 1"/>
          <p:cNvPicPr/>
          <p:nvPr/>
        </p:nvPicPr>
        <p:blipFill>
          <a:blip r:embed="rId2" cstate="print">
            <a:lum contrast="40000"/>
          </a:blip>
          <a:stretch>
            <a:fillRect/>
          </a:stretch>
        </p:blipFill>
        <p:spPr>
          <a:xfrm>
            <a:off x="323528" y="689036"/>
            <a:ext cx="4320480" cy="48281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860032" y="548680"/>
            <a:ext cx="4176464" cy="37742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1. Понятия </a:t>
            </a:r>
            <a:r>
              <a:rPr lang="en-US" sz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UX/UI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2. Анализ конкурентов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3. Исследования пользовательской аудитории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4. Информационная архитектура</a:t>
            </a: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ru-RU" sz="1200" dirty="0" smtClean="0">
                <a:solidFill>
                  <a:schemeClr val="tx2"/>
                </a:solidFill>
              </a:rPr>
              <a:t>5. </a:t>
            </a:r>
            <a:r>
              <a:rPr lang="en-US" sz="1200" dirty="0" smtClean="0">
                <a:solidFill>
                  <a:schemeClr val="tx2"/>
                </a:solidFill>
              </a:rPr>
              <a:t>Use Case</a:t>
            </a:r>
            <a:endParaRPr lang="ru-RU" sz="1200" dirty="0" smtClean="0">
              <a:solidFill>
                <a:schemeClr val="tx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6. Эвристики Нильсена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7. Гештальт принципы в дизайне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8. Пользовательские ошибки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9. Ментальные модели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10. Гайдлайны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11. Верстка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12. Компоненты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13. Прототипирование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14. Юзабилити-тестирование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endParaRPr kumimoji="0" lang="ru-RU" sz="12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50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Гештальт принципы в дизайне. Принцип продолжения</a:t>
            </a:r>
          </a:p>
        </p:txBody>
      </p:sp>
      <p:pic>
        <p:nvPicPr>
          <p:cNvPr id="8" name="Рисунок 7" descr="w3jjhttuix3rngz2f3dxbii7tkq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520" y="2564904"/>
            <a:ext cx="3295972" cy="1685147"/>
          </a:xfrm>
          <a:prstGeom prst="rect">
            <a:avLst/>
          </a:prstGeom>
        </p:spPr>
      </p:pic>
      <p:pic>
        <p:nvPicPr>
          <p:cNvPr id="9" name="Рисунок 8" descr="7woauytyox8zpakiayylpygfpv4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67944" y="1196752"/>
            <a:ext cx="4676212" cy="4594448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51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Гештальт принципы в дизайне. Общее предназначение</a:t>
            </a:r>
          </a:p>
        </p:txBody>
      </p:sp>
      <p:pic>
        <p:nvPicPr>
          <p:cNvPr id="8" name="Рисунок 7" descr="w8khtw95ngumukibygsucif2v7c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7544" y="2708920"/>
            <a:ext cx="3185968" cy="1628905"/>
          </a:xfrm>
          <a:prstGeom prst="rect">
            <a:avLst/>
          </a:prstGeom>
        </p:spPr>
      </p:pic>
      <p:pic>
        <p:nvPicPr>
          <p:cNvPr id="9" name="Рисунок 8" descr="k3z2gr87jb2mmnahycfuyh80a6e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39952" y="1412776"/>
            <a:ext cx="4342657" cy="4206974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52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Юзабилити-тестирование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908720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Айтрекинг</a:t>
            </a:r>
            <a:r>
              <a:rPr lang="ru-RU" dirty="0" smtClean="0">
                <a:solidFill>
                  <a:schemeClr val="tx2"/>
                </a:solidFill>
              </a:rPr>
              <a:t> –  технология, которая отслеживает и записывает перемещение взгляда пользователя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55298" name="Picture 2" descr="2013-05-28-texterra-01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700808"/>
            <a:ext cx="7362554" cy="4389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53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07504" y="44624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Юзабилити-тестирование</a:t>
            </a:r>
          </a:p>
        </p:txBody>
      </p:sp>
      <p:pic>
        <p:nvPicPr>
          <p:cNvPr id="11" name="Рисунок 10" descr="2013-05-28-texterra-02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36096" y="1628800"/>
            <a:ext cx="3284517" cy="2178729"/>
          </a:xfrm>
          <a:prstGeom prst="rect">
            <a:avLst/>
          </a:prstGeom>
        </p:spPr>
      </p:pic>
      <p:pic>
        <p:nvPicPr>
          <p:cNvPr id="12" name="Рисунок 11" descr="D:\Dashka\Лекция ЛЭТИ\Картинки\2013-05-28-texterra-0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4221088"/>
            <a:ext cx="4903812" cy="2184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251520" y="836712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 smtClean="0">
                <a:solidFill>
                  <a:schemeClr val="tx2"/>
                </a:solidFill>
              </a:rPr>
              <a:t>Взгляд движется по траектории, напоминающей букву </a:t>
            </a:r>
            <a:r>
              <a:rPr lang="en-US" dirty="0" smtClean="0">
                <a:solidFill>
                  <a:schemeClr val="tx2"/>
                </a:solidFill>
              </a:rPr>
              <a:t>F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23528" y="206084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lvl="0" indent="-228600">
              <a:lnSpc>
                <a:spcPct val="150000"/>
              </a:lnSpc>
              <a:buFont typeface="+mj-lt"/>
              <a:buAutoNum type="arabicPeriod"/>
            </a:pPr>
            <a:r>
              <a:rPr lang="ru-RU" sz="1200" dirty="0" smtClean="0">
                <a:solidFill>
                  <a:schemeClr val="tx2"/>
                </a:solidFill>
              </a:rPr>
              <a:t>Сначала взгляд двигается слева направо.</a:t>
            </a:r>
          </a:p>
          <a:p>
            <a:pPr marL="228600" lvl="0" indent="-228600">
              <a:lnSpc>
                <a:spcPct val="150000"/>
              </a:lnSpc>
              <a:buFont typeface="+mj-lt"/>
              <a:buAutoNum type="arabicPeriod"/>
            </a:pPr>
            <a:r>
              <a:rPr lang="ru-RU" sz="1200" dirty="0" smtClean="0">
                <a:solidFill>
                  <a:schemeClr val="tx2"/>
                </a:solidFill>
              </a:rPr>
              <a:t>Затем возвращается назад и скользит вниз.</a:t>
            </a:r>
          </a:p>
          <a:p>
            <a:pPr marL="228600" lvl="0" indent="-228600">
              <a:lnSpc>
                <a:spcPct val="150000"/>
              </a:lnSpc>
              <a:buFont typeface="+mj-lt"/>
              <a:buAutoNum type="arabicPeriod"/>
            </a:pPr>
            <a:r>
              <a:rPr lang="ru-RU" sz="1200" dirty="0" smtClean="0">
                <a:solidFill>
                  <a:schemeClr val="tx2"/>
                </a:solidFill>
              </a:rPr>
              <a:t>После этого снова направляется в правую сторону.</a:t>
            </a: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ru-RU" sz="1200" dirty="0" smtClean="0">
                <a:solidFill>
                  <a:schemeClr val="tx2"/>
                </a:solidFill>
              </a:rPr>
              <a:t>И, наконец, опускается в самый низ страницы.</a:t>
            </a:r>
            <a:endParaRPr lang="ru-RU" sz="12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54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Юзабилити-тестирование</a:t>
            </a:r>
          </a:p>
        </p:txBody>
      </p:sp>
      <p:pic>
        <p:nvPicPr>
          <p:cNvPr id="9" name="Рисунок 8" descr="2013-05-28-texterra-05s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9632" y="1772816"/>
            <a:ext cx="6643979" cy="378102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23528" y="908720"/>
            <a:ext cx="6408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>В большинстве случаев люди игнорируют рекламу</a:t>
            </a:r>
            <a:endParaRPr lang="ru-RU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55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Юзабилити-тестирование</a:t>
            </a:r>
          </a:p>
        </p:txBody>
      </p:sp>
      <p:pic>
        <p:nvPicPr>
          <p:cNvPr id="8" name="Рисунок 7" descr="2013-05-28-texterra-14s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23928" y="908720"/>
            <a:ext cx="4330030" cy="2653128"/>
          </a:xfrm>
          <a:prstGeom prst="rect">
            <a:avLst/>
          </a:prstGeom>
        </p:spPr>
      </p:pic>
      <p:pic>
        <p:nvPicPr>
          <p:cNvPr id="9" name="Рисунок 8" descr="2013-05-28-texterra-15s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11960" y="3861048"/>
            <a:ext cx="3779490" cy="268687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23528" y="3212976"/>
            <a:ext cx="35283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>Мужчины смотрят на грудь, женщины на кольцо</a:t>
            </a:r>
            <a:endParaRPr lang="ru-RU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56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Юзабилити-тестирование</a:t>
            </a:r>
          </a:p>
        </p:txBody>
      </p:sp>
      <p:pic>
        <p:nvPicPr>
          <p:cNvPr id="8" name="Рисунок 7" descr="ajtreking-v-marketinge-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75656" y="908720"/>
            <a:ext cx="5904309" cy="2798144"/>
          </a:xfrm>
          <a:prstGeom prst="rect">
            <a:avLst/>
          </a:prstGeom>
        </p:spPr>
      </p:pic>
      <p:pic>
        <p:nvPicPr>
          <p:cNvPr id="9" name="Рисунок 8" descr="eye-tracking-primer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83768" y="4005064"/>
            <a:ext cx="3956256" cy="2416998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57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Ментальные модели</a:t>
            </a:r>
          </a:p>
        </p:txBody>
      </p:sp>
      <p:pic>
        <p:nvPicPr>
          <p:cNvPr id="8" name="Рисунок 7" descr="1_69vniDbd6c_1E9daZZgWyQ (1)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51720" y="908720"/>
            <a:ext cx="5042312" cy="2843467"/>
          </a:xfrm>
          <a:prstGeom prst="rect">
            <a:avLst/>
          </a:prstGeom>
        </p:spPr>
      </p:pic>
      <p:pic>
        <p:nvPicPr>
          <p:cNvPr id="9" name="Рисунок 8" descr="1_GjZ4b4IhpITTwaEN3lITAw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5536" y="4095488"/>
            <a:ext cx="4277419" cy="2285840"/>
          </a:xfrm>
          <a:prstGeom prst="rect">
            <a:avLst/>
          </a:prstGeom>
        </p:spPr>
      </p:pic>
      <p:pic>
        <p:nvPicPr>
          <p:cNvPr id="10" name="Рисунок 9" descr="Screenshot_77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95528" y="4239504"/>
            <a:ext cx="3647140" cy="1893962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58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Ошибки</a:t>
            </a:r>
          </a:p>
        </p:txBody>
      </p:sp>
      <p:pic>
        <p:nvPicPr>
          <p:cNvPr id="8" name="Рисунок 7"/>
          <p:cNvPicPr/>
          <p:nvPr/>
        </p:nvPicPr>
        <p:blipFill>
          <a:blip r:embed="rId2" cstate="print">
            <a:alphaModFix/>
          </a:blip>
          <a:stretch>
            <a:fillRect/>
          </a:stretch>
        </p:blipFill>
        <p:spPr>
          <a:xfrm>
            <a:off x="683568" y="1052736"/>
            <a:ext cx="7763753" cy="45753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59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Ошибки. Свобода действий и контроль</a:t>
            </a:r>
          </a:p>
        </p:txBody>
      </p:sp>
      <p:pic>
        <p:nvPicPr>
          <p:cNvPr id="8" name="Рисунок 7"/>
          <p:cNvPicPr/>
          <p:nvPr/>
        </p:nvPicPr>
        <p:blipFill rotWithShape="1">
          <a:blip r:embed="rId2" cstate="print">
            <a:alphaModFix/>
          </a:blip>
          <a:srcRect t="1039"/>
          <a:stretch/>
        </p:blipFill>
        <p:spPr>
          <a:xfrm>
            <a:off x="899592" y="1052736"/>
            <a:ext cx="7288857" cy="341686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1619672" y="4941168"/>
            <a:ext cx="6152515" cy="472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80728"/>
            <a:ext cx="9289032" cy="26642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ru-RU" sz="1400" dirty="0">
                <a:solidFill>
                  <a:schemeClr val="tx2"/>
                </a:solidFill>
              </a:rPr>
              <a:t>1</a:t>
            </a:r>
            <a:r>
              <a:rPr lang="ru-RU" sz="1400" dirty="0" smtClean="0">
                <a:solidFill>
                  <a:schemeClr val="tx2"/>
                </a:solidFill>
              </a:rPr>
              <a:t>. Головач В. </a:t>
            </a:r>
            <a:r>
              <a:rPr lang="ru-RU" sz="1400" dirty="0">
                <a:solidFill>
                  <a:schemeClr val="tx2"/>
                </a:solidFill>
              </a:rPr>
              <a:t>Дизайн пользовательского интерфейса. Искусство мыть слона.</a:t>
            </a:r>
          </a:p>
          <a:p>
            <a:pPr>
              <a:lnSpc>
                <a:spcPct val="150000"/>
              </a:lnSpc>
              <a:buNone/>
            </a:pPr>
            <a:r>
              <a:rPr lang="ru-RU" sz="1400" dirty="0">
                <a:solidFill>
                  <a:schemeClr val="tx2"/>
                </a:solidFill>
              </a:rPr>
              <a:t>2. </a:t>
            </a:r>
            <a:r>
              <a:rPr lang="ru-RU" sz="1400" dirty="0" err="1" smtClean="0">
                <a:solidFill>
                  <a:schemeClr val="tx2"/>
                </a:solidFill>
              </a:rPr>
              <a:t>Норман</a:t>
            </a:r>
            <a:r>
              <a:rPr lang="ru-RU" sz="1400" dirty="0" smtClean="0">
                <a:solidFill>
                  <a:schemeClr val="tx2"/>
                </a:solidFill>
              </a:rPr>
              <a:t> Д. </a:t>
            </a:r>
            <a:r>
              <a:rPr lang="ru-RU" sz="1400" dirty="0">
                <a:solidFill>
                  <a:schemeClr val="tx2"/>
                </a:solidFill>
              </a:rPr>
              <a:t>Дизайн привычных </a:t>
            </a:r>
            <a:r>
              <a:rPr lang="ru-RU" sz="1400" dirty="0" smtClean="0">
                <a:solidFill>
                  <a:schemeClr val="tx2"/>
                </a:solidFill>
              </a:rPr>
              <a:t>вещей.</a:t>
            </a:r>
            <a:endParaRPr lang="ru-RU" sz="1400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ru-RU" sz="1400" dirty="0">
                <a:solidFill>
                  <a:schemeClr val="tx2"/>
                </a:solidFill>
              </a:rPr>
              <a:t>3. Купер А. Психбольница в руках пациентов.</a:t>
            </a:r>
          </a:p>
          <a:p>
            <a:pPr>
              <a:lnSpc>
                <a:spcPct val="150000"/>
              </a:lnSpc>
              <a:buNone/>
            </a:pPr>
            <a:r>
              <a:rPr lang="ru-RU" sz="1400" dirty="0">
                <a:solidFill>
                  <a:schemeClr val="tx2"/>
                </a:solidFill>
              </a:rPr>
              <a:t>4. Круг С. Не заставляйте меня думать!</a:t>
            </a:r>
          </a:p>
          <a:p>
            <a:pPr>
              <a:lnSpc>
                <a:spcPct val="150000"/>
              </a:lnSpc>
              <a:buNone/>
            </a:pPr>
            <a:r>
              <a:rPr lang="ru-RU" sz="1400" dirty="0">
                <a:solidFill>
                  <a:schemeClr val="tx2"/>
                </a:solidFill>
              </a:rPr>
              <a:t>5. Купер А. Об интерфейсе. Основы проектирования взаимодействия.</a:t>
            </a:r>
          </a:p>
          <a:p>
            <a:pPr>
              <a:lnSpc>
                <a:spcPct val="150000"/>
              </a:lnSpc>
              <a:buNone/>
            </a:pPr>
            <a:r>
              <a:rPr lang="ru-RU" sz="1400" dirty="0">
                <a:solidFill>
                  <a:schemeClr val="tx2"/>
                </a:solidFill>
              </a:rPr>
              <a:t>6. </a:t>
            </a:r>
            <a:r>
              <a:rPr lang="ru-RU" sz="1400" dirty="0" err="1">
                <a:solidFill>
                  <a:schemeClr val="tx2"/>
                </a:solidFill>
              </a:rPr>
              <a:t>Гаррет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smtClean="0">
                <a:solidFill>
                  <a:schemeClr val="tx2"/>
                </a:solidFill>
              </a:rPr>
              <a:t>Дж. Элементы </a:t>
            </a:r>
            <a:r>
              <a:rPr lang="ru-RU" sz="1400" dirty="0">
                <a:solidFill>
                  <a:schemeClr val="tx2"/>
                </a:solidFill>
              </a:rPr>
              <a:t>опыта взаимодействия</a:t>
            </a:r>
            <a:r>
              <a:rPr lang="ru-RU" sz="1400" dirty="0" smtClean="0">
                <a:solidFill>
                  <a:schemeClr val="tx2"/>
                </a:solidFill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400" dirty="0" smtClean="0">
                <a:solidFill>
                  <a:schemeClr val="tx2"/>
                </a:solidFill>
              </a:rPr>
              <a:t>7. </a:t>
            </a:r>
            <a:r>
              <a:rPr lang="ru-RU" sz="1400" dirty="0" err="1" smtClean="0">
                <a:solidFill>
                  <a:schemeClr val="tx2"/>
                </a:solidFill>
              </a:rPr>
              <a:t>Алистер</a:t>
            </a:r>
            <a:r>
              <a:rPr lang="ru-RU" sz="1400" dirty="0" smtClean="0">
                <a:solidFill>
                  <a:schemeClr val="tx2"/>
                </a:solidFill>
              </a:rPr>
              <a:t> </a:t>
            </a:r>
            <a:r>
              <a:rPr lang="ru-RU" sz="1400" dirty="0" err="1" smtClean="0">
                <a:solidFill>
                  <a:schemeClr val="tx2"/>
                </a:solidFill>
              </a:rPr>
              <a:t>Коберн</a:t>
            </a:r>
            <a:r>
              <a:rPr lang="ru-RU" sz="1400" dirty="0" smtClean="0">
                <a:solidFill>
                  <a:schemeClr val="tx2"/>
                </a:solidFill>
              </a:rPr>
              <a:t>. Современные методы описания функциональных требований</a:t>
            </a:r>
            <a:r>
              <a:rPr lang="ru-RU" sz="1600" dirty="0" smtClean="0">
                <a:solidFill>
                  <a:schemeClr val="tx2"/>
                </a:solidFill>
              </a:rPr>
              <a:t>.</a:t>
            </a:r>
          </a:p>
          <a:p>
            <a:pPr>
              <a:lnSpc>
                <a:spcPct val="150000"/>
              </a:lnSpc>
              <a:buNone/>
            </a:pPr>
            <a:endParaRPr lang="ru-RU" sz="1600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6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96" y="85998"/>
            <a:ext cx="8229600" cy="534690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solidFill>
                  <a:schemeClr val="tx2"/>
                </a:solidFill>
              </a:rPr>
              <a:t>Список литературы</a:t>
            </a:r>
            <a:endParaRPr lang="ru-RU" sz="24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60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/>
          <p:nvPr/>
        </p:nvPicPr>
        <p:blipFill>
          <a:blip r:embed="rId2" cstate="print">
            <a:alphaModFix/>
          </a:blip>
          <a:stretch>
            <a:fillRect/>
          </a:stretch>
        </p:blipFill>
        <p:spPr>
          <a:xfrm>
            <a:off x="1907704" y="980728"/>
            <a:ext cx="5351487" cy="159992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3419872" y="3068960"/>
            <a:ext cx="2485256" cy="310889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Ошибки. Свобода действий и контроль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61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Ошибки. Свобода действий и контроль</a:t>
            </a:r>
          </a:p>
        </p:txBody>
      </p:sp>
      <p:pic>
        <p:nvPicPr>
          <p:cNvPr id="9" name="Рисунок 8"/>
          <p:cNvPicPr/>
          <p:nvPr/>
        </p:nvPicPr>
        <p:blipFill>
          <a:blip r:embed="rId2" cstate="print">
            <a:alphaModFix/>
          </a:blip>
          <a:stretch>
            <a:fillRect/>
          </a:stretch>
        </p:blipFill>
        <p:spPr>
          <a:xfrm>
            <a:off x="2195736" y="1052736"/>
            <a:ext cx="4880942" cy="1676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/>
          <p:cNvPicPr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1763688" y="3212976"/>
            <a:ext cx="6107780" cy="28096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62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Ошибки. Свобода действий и контроль</a:t>
            </a:r>
          </a:p>
        </p:txBody>
      </p:sp>
      <p:pic>
        <p:nvPicPr>
          <p:cNvPr id="10" name="Рисунок 9" descr="Screenshot_5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95736" y="1124744"/>
            <a:ext cx="4987903" cy="4751040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63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Ошибки. Предотвращение ошибок</a:t>
            </a:r>
          </a:p>
        </p:txBody>
      </p:sp>
      <p:pic>
        <p:nvPicPr>
          <p:cNvPr id="8" name="Рисунок 7"/>
          <p:cNvPicPr/>
          <p:nvPr/>
        </p:nvPicPr>
        <p:blipFill>
          <a:blip r:embed="rId2" cstate="print">
            <a:alphaModFix/>
          </a:blip>
          <a:stretch>
            <a:fillRect/>
          </a:stretch>
        </p:blipFill>
        <p:spPr>
          <a:xfrm>
            <a:off x="2987824" y="2276872"/>
            <a:ext cx="3449900" cy="278867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Прямоугольник 9"/>
          <p:cNvSpPr/>
          <p:nvPr/>
        </p:nvSpPr>
        <p:spPr>
          <a:xfrm>
            <a:off x="323528" y="908720"/>
            <a:ext cx="4572000" cy="81560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ru-RU" sz="1400" dirty="0" smtClean="0">
                <a:solidFill>
                  <a:schemeClr val="tx2"/>
                </a:solidFill>
              </a:rPr>
              <a:t>Способы предотвратить ошибки: 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 smtClean="0">
                <a:solidFill>
                  <a:schemeClr val="tx2"/>
                </a:solidFill>
              </a:rPr>
              <a:t>Устранить условия для ошибок.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 smtClean="0">
                <a:solidFill>
                  <a:schemeClr val="tx2"/>
                </a:solidFill>
              </a:rPr>
              <a:t>Добавить подсказки.</a:t>
            </a:r>
            <a:endParaRPr lang="ru-RU" sz="1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64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Ошибки. Устранить условия ошибок</a:t>
            </a:r>
          </a:p>
        </p:txBody>
      </p:sp>
      <p:pic>
        <p:nvPicPr>
          <p:cNvPr id="8" name="Рисунок 7"/>
          <p:cNvPicPr/>
          <p:nvPr/>
        </p:nvPicPr>
        <p:blipFill>
          <a:blip r:embed="rId2" cstate="print">
            <a:alphaModFix/>
          </a:blip>
          <a:stretch>
            <a:fillRect/>
          </a:stretch>
        </p:blipFill>
        <p:spPr>
          <a:xfrm>
            <a:off x="2915816" y="1412776"/>
            <a:ext cx="3095625" cy="83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2411760" y="3140968"/>
            <a:ext cx="4181475" cy="93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/>
          <p:cNvPicPr/>
          <p:nvPr/>
        </p:nvPicPr>
        <p:blipFill rotWithShape="1">
          <a:blip r:embed="rId4" cstate="print">
            <a:alphaModFix/>
          </a:blip>
          <a:srcRect l="15519" t="42266" r="31038" b="39365"/>
          <a:stretch/>
        </p:blipFill>
        <p:spPr>
          <a:xfrm>
            <a:off x="2771800" y="4221088"/>
            <a:ext cx="3232150" cy="5331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65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Ошибки. Добавить подсказки</a:t>
            </a:r>
          </a:p>
        </p:txBody>
      </p:sp>
      <p:pic>
        <p:nvPicPr>
          <p:cNvPr id="8" name="Рисунок 7"/>
          <p:cNvPicPr/>
          <p:nvPr/>
        </p:nvPicPr>
        <p:blipFill>
          <a:blip r:embed="rId2" cstate="print">
            <a:alphaModFix/>
          </a:blip>
          <a:stretch>
            <a:fillRect/>
          </a:stretch>
        </p:blipFill>
        <p:spPr>
          <a:xfrm>
            <a:off x="755576" y="2420888"/>
            <a:ext cx="3358122" cy="2099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4788024" y="1412776"/>
            <a:ext cx="3071268" cy="4067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66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Ошибки. Предугадать и исправлять</a:t>
            </a:r>
          </a:p>
        </p:txBody>
      </p:sp>
      <p:pic>
        <p:nvPicPr>
          <p:cNvPr id="8" name="Рисунок 7"/>
          <p:cNvPicPr/>
          <p:nvPr/>
        </p:nvPicPr>
        <p:blipFill rotWithShape="1">
          <a:blip r:embed="rId2" cstate="print">
            <a:alphaModFix/>
          </a:blip>
          <a:srcRect b="31586"/>
          <a:stretch/>
        </p:blipFill>
        <p:spPr>
          <a:xfrm>
            <a:off x="1907704" y="1635249"/>
            <a:ext cx="5350081" cy="1431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2123728" y="3435449"/>
            <a:ext cx="4933950" cy="2009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67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Ошибки. Предугадать и исправлять</a:t>
            </a:r>
          </a:p>
        </p:txBody>
      </p:sp>
      <p:pic>
        <p:nvPicPr>
          <p:cNvPr id="8" name="Рисунок 7"/>
          <p:cNvPicPr/>
          <p:nvPr/>
        </p:nvPicPr>
        <p:blipFill rotWithShape="1">
          <a:blip r:embed="rId2" cstate="print">
            <a:alphaModFix/>
          </a:blip>
          <a:srcRect l="6888" t="8806" r="8999" b="8814"/>
          <a:stretch/>
        </p:blipFill>
        <p:spPr>
          <a:xfrm>
            <a:off x="2574640" y="1558677"/>
            <a:ext cx="3941576" cy="1749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3294720" y="3718917"/>
            <a:ext cx="2609850" cy="1438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68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Ошибки. Помощь с ошибками</a:t>
            </a:r>
          </a:p>
        </p:txBody>
      </p:sp>
      <p:pic>
        <p:nvPicPr>
          <p:cNvPr id="8" name="Рисунок 7"/>
          <p:cNvPicPr/>
          <p:nvPr/>
        </p:nvPicPr>
        <p:blipFill rotWithShape="1">
          <a:blip r:embed="rId2" cstate="print">
            <a:alphaModFix/>
          </a:blip>
          <a:srcRect l="1205"/>
          <a:stretch/>
        </p:blipFill>
        <p:spPr>
          <a:xfrm>
            <a:off x="2627784" y="1052736"/>
            <a:ext cx="4121575" cy="25622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467544" y="4005064"/>
            <a:ext cx="83529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solidFill>
                  <a:schemeClr val="tx2"/>
                </a:solidFill>
              </a:rPr>
              <a:t>Плохо. </a:t>
            </a:r>
            <a:r>
              <a:rPr lang="ru-RU" sz="1400" dirty="0" smtClean="0">
                <a:solidFill>
                  <a:schemeClr val="tx2"/>
                </a:solidFill>
              </a:rPr>
              <a:t>Вы задали элемент запрета разрешений. Элементы запрета имеют более высокий приоритет, чем элементы разрешения. Это означает, что пользователь, являющийся членом двух групп, одна из которых имеет разрешение, а другой это разрешение запрещено, не будет иметь это разрешения. Продолжить выполнение операции? Да / нет </a:t>
            </a:r>
          </a:p>
          <a:p>
            <a:endParaRPr lang="ru-RU" sz="1400" dirty="0" smtClean="0">
              <a:solidFill>
                <a:schemeClr val="tx2"/>
              </a:solidFill>
            </a:endParaRPr>
          </a:p>
          <a:p>
            <a:r>
              <a:rPr lang="ru-RU" sz="1400" b="1" i="1" dirty="0" smtClean="0">
                <a:solidFill>
                  <a:schemeClr val="tx2"/>
                </a:solidFill>
              </a:rPr>
              <a:t>Лучше. </a:t>
            </a:r>
            <a:r>
              <a:rPr lang="ru-RU" sz="1400" dirty="0" smtClean="0">
                <a:solidFill>
                  <a:schemeClr val="tx2"/>
                </a:solidFill>
              </a:rPr>
              <a:t>Вы добавили Виктора Васильева в группу «Читатели», и поэтому он не сможет редактировать статьи. Если это не то, чего вы хотели  </a:t>
            </a:r>
            <a:r>
              <a:rPr lang="ru-RU" sz="1400" u="sng" dirty="0" smtClean="0">
                <a:solidFill>
                  <a:schemeClr val="tx2"/>
                </a:solidFill>
              </a:rPr>
              <a:t>уберите его из группы</a:t>
            </a:r>
            <a:endParaRPr lang="ru-RU" sz="1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69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Ошибки. Не теряйте данные пользователя </a:t>
            </a:r>
          </a:p>
        </p:txBody>
      </p:sp>
      <p:pic>
        <p:nvPicPr>
          <p:cNvPr id="8" name="Рисунок 7"/>
          <p:cNvPicPr/>
          <p:nvPr/>
        </p:nvPicPr>
        <p:blipFill>
          <a:blip r:embed="rId2" cstate="print">
            <a:alphaModFix/>
          </a:blip>
          <a:stretch>
            <a:fillRect/>
          </a:stretch>
        </p:blipFill>
        <p:spPr>
          <a:xfrm>
            <a:off x="2915816" y="1268760"/>
            <a:ext cx="3129625" cy="49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2483768" y="2348880"/>
            <a:ext cx="4015225" cy="83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/>
          <p:cNvPicPr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1835696" y="3789040"/>
            <a:ext cx="5715000" cy="1819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7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ru-RU" sz="2400" b="1" dirty="0" smtClean="0">
                <a:solidFill>
                  <a:schemeClr val="tx2"/>
                </a:solidFill>
              </a:rPr>
              <a:t>Понятия </a:t>
            </a:r>
            <a:r>
              <a:rPr lang="en-US" sz="2400" b="1" dirty="0" smtClean="0">
                <a:solidFill>
                  <a:schemeClr val="tx2"/>
                </a:solidFill>
              </a:rPr>
              <a:t>UX/UI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Рисунок 7" descr="uidesign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78596" y="980728"/>
            <a:ext cx="4281636" cy="2853469"/>
          </a:xfrm>
          <a:prstGeom prst="rect">
            <a:avLst/>
          </a:prstGeom>
        </p:spPr>
      </p:pic>
      <p:pic>
        <p:nvPicPr>
          <p:cNvPr id="29698" name="Picture 2" descr="1_Qdx2MMrjk-mHxFCLVR9Ot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78832" y="4293096"/>
            <a:ext cx="3693368" cy="1843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70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1500" b="1" dirty="0" smtClean="0">
                <a:solidFill>
                  <a:schemeClr val="tx2"/>
                </a:solidFill>
              </a:rPr>
              <a:t>Ошибки. Не перекладывайте на человека заботу о сохранении файлов</a:t>
            </a:r>
          </a:p>
        </p:txBody>
      </p:sp>
      <p:pic>
        <p:nvPicPr>
          <p:cNvPr id="8" name="Рисунок 7"/>
          <p:cNvPicPr/>
          <p:nvPr/>
        </p:nvPicPr>
        <p:blipFill rotWithShape="1">
          <a:blip r:embed="rId2" cstate="print">
            <a:alphaModFix/>
          </a:blip>
          <a:srcRect t="15182"/>
          <a:stretch/>
        </p:blipFill>
        <p:spPr>
          <a:xfrm>
            <a:off x="1115616" y="2564904"/>
            <a:ext cx="6884615" cy="1263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71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Информационная</a:t>
            </a:r>
            <a:r>
              <a:rPr lang="ru-RU" sz="2400" dirty="0" smtClean="0"/>
              <a:t> </a:t>
            </a:r>
            <a:r>
              <a:rPr lang="ru-RU" sz="2400" b="1" dirty="0" smtClean="0">
                <a:solidFill>
                  <a:schemeClr val="tx2"/>
                </a:solidFill>
              </a:rPr>
              <a:t>архитектура</a:t>
            </a:r>
          </a:p>
        </p:txBody>
      </p:sp>
      <p:pic>
        <p:nvPicPr>
          <p:cNvPr id="6" name="Рисунок 5" descr="Screenshot_64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23728" y="1340768"/>
            <a:ext cx="4745310" cy="209426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23528" y="908720"/>
            <a:ext cx="41819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>Полезное ПО: </a:t>
            </a:r>
            <a:r>
              <a:rPr lang="en-US" dirty="0" smtClean="0">
                <a:solidFill>
                  <a:schemeClr val="tx2"/>
                </a:solidFill>
              </a:rPr>
              <a:t>mindmaster</a:t>
            </a:r>
            <a:r>
              <a:rPr lang="ru-RU" dirty="0" smtClean="0">
                <a:solidFill>
                  <a:schemeClr val="tx2"/>
                </a:solidFill>
              </a:rPr>
              <a:t>, </a:t>
            </a:r>
            <a:r>
              <a:rPr lang="en-US" dirty="0" smtClean="0">
                <a:solidFill>
                  <a:schemeClr val="tx2"/>
                </a:solidFill>
              </a:rPr>
              <a:t>xmind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8" name="Рисунок 7" descr="Screenshot_7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03848" y="3717032"/>
            <a:ext cx="2946623" cy="2489961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72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Информационная</a:t>
            </a:r>
            <a:r>
              <a:rPr lang="ru-RU" sz="2400" dirty="0" smtClean="0"/>
              <a:t> </a:t>
            </a:r>
            <a:r>
              <a:rPr lang="ru-RU" sz="2400" b="1" dirty="0" smtClean="0">
                <a:solidFill>
                  <a:schemeClr val="tx2"/>
                </a:solidFill>
              </a:rPr>
              <a:t>архитектура</a:t>
            </a:r>
          </a:p>
        </p:txBody>
      </p:sp>
      <p:pic>
        <p:nvPicPr>
          <p:cNvPr id="6" name="Рисунок 5" descr="C:\Users\User\Pictures\Screenshots\Снимок экрана (92)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96752"/>
            <a:ext cx="7780074" cy="4665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73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Архитектурный подход</a:t>
            </a:r>
            <a:r>
              <a:rPr lang="ru-RU" sz="2400" dirty="0" smtClean="0">
                <a:solidFill>
                  <a:schemeClr val="tx2"/>
                </a:solidFill>
              </a:rPr>
              <a:t> </a:t>
            </a:r>
            <a:endParaRPr lang="ru-RU" sz="2400" b="1" dirty="0" smtClean="0">
              <a:solidFill>
                <a:schemeClr val="tx2"/>
              </a:solidFill>
            </a:endParaRPr>
          </a:p>
        </p:txBody>
      </p:sp>
      <p:pic>
        <p:nvPicPr>
          <p:cNvPr id="6" name="Рисунок 5" descr="Screenshot_8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63888" y="1268760"/>
            <a:ext cx="4494739" cy="1667222"/>
          </a:xfrm>
          <a:prstGeom prst="rect">
            <a:avLst/>
          </a:prstGeom>
        </p:spPr>
      </p:pic>
      <p:pic>
        <p:nvPicPr>
          <p:cNvPr id="7" name="Рисунок 6" descr="Screenshot_9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63888" y="3789040"/>
            <a:ext cx="4796989" cy="176289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27584" y="1772816"/>
            <a:ext cx="20882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tx2"/>
                </a:solidFill>
              </a:rPr>
              <a:t>Нисходящий </a:t>
            </a:r>
          </a:p>
          <a:p>
            <a:pPr algn="ctr"/>
            <a:r>
              <a:rPr lang="ru-RU" sz="1600" dirty="0" smtClean="0">
                <a:solidFill>
                  <a:schemeClr val="tx2"/>
                </a:solidFill>
              </a:rPr>
              <a:t>архитектурный подход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55576" y="4437112"/>
            <a:ext cx="24300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tx2"/>
                </a:solidFill>
              </a:rPr>
              <a:t>Восходящий </a:t>
            </a:r>
          </a:p>
          <a:p>
            <a:pPr algn="ctr"/>
            <a:r>
              <a:rPr lang="ru-RU" sz="1600" dirty="0" smtClean="0">
                <a:solidFill>
                  <a:schemeClr val="tx2"/>
                </a:solidFill>
              </a:rPr>
              <a:t>архитектурный подход </a:t>
            </a:r>
            <a:endParaRPr lang="ru-RU" sz="16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74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Информационная</a:t>
            </a:r>
            <a:r>
              <a:rPr lang="ru-RU" sz="2400" dirty="0" smtClean="0"/>
              <a:t> </a:t>
            </a:r>
            <a:r>
              <a:rPr lang="ru-RU" sz="2400" b="1" dirty="0" smtClean="0">
                <a:solidFill>
                  <a:schemeClr val="tx2"/>
                </a:solidFill>
              </a:rPr>
              <a:t>архитектура</a:t>
            </a:r>
          </a:p>
        </p:txBody>
      </p:sp>
      <p:pic>
        <p:nvPicPr>
          <p:cNvPr id="6" name="Рисунок 5" descr="Screenshot_75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11960" y="908720"/>
            <a:ext cx="3705742" cy="269595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39552" y="2132856"/>
            <a:ext cx="20882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tx2"/>
                </a:solidFill>
              </a:rPr>
              <a:t>Гибкая архитектура</a:t>
            </a:r>
            <a:endParaRPr lang="ru-RU" sz="1600" dirty="0">
              <a:solidFill>
                <a:schemeClr val="tx2"/>
              </a:solidFill>
            </a:endParaRPr>
          </a:p>
        </p:txBody>
      </p:sp>
      <p:pic>
        <p:nvPicPr>
          <p:cNvPr id="8" name="Рисунок 7" descr="Screenshot_10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67944" y="4221088"/>
            <a:ext cx="1663453" cy="1402053"/>
          </a:xfrm>
          <a:prstGeom prst="rect">
            <a:avLst/>
          </a:prstGeom>
        </p:spPr>
      </p:pic>
      <p:pic>
        <p:nvPicPr>
          <p:cNvPr id="9" name="Рисунок 8" descr="Screenshot_11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940152" y="4221088"/>
            <a:ext cx="2132309" cy="1456212"/>
          </a:xfrm>
          <a:prstGeom prst="rect">
            <a:avLst/>
          </a:prstGeom>
        </p:spPr>
      </p:pic>
      <p:pic>
        <p:nvPicPr>
          <p:cNvPr id="10" name="Рисунок 9" descr="Screenshot_12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851920" y="5733256"/>
            <a:ext cx="4429744" cy="49536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11560" y="4437112"/>
            <a:ext cx="20882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tx2"/>
                </a:solidFill>
              </a:rPr>
              <a:t>Матричные, органические и линейные структуры</a:t>
            </a:r>
            <a:endParaRPr lang="ru-RU" sz="16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75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Гайдлайны</a:t>
            </a:r>
          </a:p>
        </p:txBody>
      </p:sp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251520" y="1484784"/>
            <a:ext cx="8424936" cy="170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2"/>
              </a:rPr>
              <a:t>Human Interface Guidelines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2"/>
              </a:rPr>
              <a:t>https://developer.apple.com/design/human-interface-guidelines/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Material Design (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3"/>
              </a:rPr>
              <a:t>https://material.io/design/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Microsoft Guidelines (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4"/>
              </a:rPr>
              <a:t>https://docs.microsoft.com/ru-ru/windows/win32/uxguide/guidelines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Контур-гайд (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5"/>
              </a:rPr>
              <a:t>https://guides.kontur.ru/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Альфабанк (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6"/>
              </a:rPr>
              <a:t>https://digital.alfabank.ru/principles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899428"/>
            <a:ext cx="8352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>Правила и руководства по оформлению фирменного стиля</a:t>
            </a:r>
            <a:endParaRPr lang="ru-RU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76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Гайдлайны. </a:t>
            </a:r>
            <a:r>
              <a:rPr lang="en-US" sz="2400" b="1" dirty="0" smtClean="0">
                <a:solidFill>
                  <a:schemeClr val="tx2"/>
                </a:solidFill>
              </a:rPr>
              <a:t>Human Interface Guidelines</a:t>
            </a:r>
            <a:endParaRPr lang="ru-RU" sz="2400" b="1" dirty="0" smtClean="0">
              <a:solidFill>
                <a:schemeClr val="tx2"/>
              </a:solidFill>
            </a:endParaRPr>
          </a:p>
        </p:txBody>
      </p:sp>
      <p:pic>
        <p:nvPicPr>
          <p:cNvPr id="6" name="Рисунок 5" descr="Screenshot_13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1640" y="980728"/>
            <a:ext cx="6550868" cy="5081837"/>
          </a:xfrm>
          <a:prstGeom prst="rect">
            <a:avLst/>
          </a:prstGeom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77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Гайдлайны. </a:t>
            </a:r>
            <a:r>
              <a:rPr lang="en-US" sz="2400" b="1" dirty="0" smtClean="0">
                <a:solidFill>
                  <a:schemeClr val="tx2"/>
                </a:solidFill>
              </a:rPr>
              <a:t>Material Design</a:t>
            </a:r>
            <a:endParaRPr lang="ru-RU" sz="2400" b="1" dirty="0" smtClean="0">
              <a:solidFill>
                <a:schemeClr val="tx2"/>
              </a:solidFill>
            </a:endParaRPr>
          </a:p>
        </p:txBody>
      </p:sp>
      <p:pic>
        <p:nvPicPr>
          <p:cNvPr id="8" name="Рисунок 7" descr="Screenshot_15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91273" y="1124744"/>
            <a:ext cx="6909119" cy="4623023"/>
          </a:xfrm>
          <a:prstGeom prst="rect">
            <a:avLst/>
          </a:prstGeom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78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Гайдлайны. </a:t>
            </a:r>
            <a:r>
              <a:rPr lang="en-US" sz="2400" b="1" dirty="0" smtClean="0">
                <a:solidFill>
                  <a:schemeClr val="tx2"/>
                </a:solidFill>
              </a:rPr>
              <a:t>Microsoft Guidelines</a:t>
            </a:r>
            <a:endParaRPr lang="ru-RU" sz="2400" b="1" dirty="0" smtClean="0">
              <a:solidFill>
                <a:schemeClr val="tx2"/>
              </a:solidFill>
            </a:endParaRPr>
          </a:p>
        </p:txBody>
      </p:sp>
      <p:pic>
        <p:nvPicPr>
          <p:cNvPr id="8" name="Рисунок 7" descr="Screenshot_16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3608" y="1124744"/>
            <a:ext cx="7305926" cy="4706340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79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Гайдлайны. Контур гайд</a:t>
            </a:r>
          </a:p>
        </p:txBody>
      </p:sp>
      <p:pic>
        <p:nvPicPr>
          <p:cNvPr id="8" name="Рисунок 7" descr="Screenshot_18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9632" y="1154245"/>
            <a:ext cx="6546108" cy="515507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8</a:t>
            </a:fld>
            <a:endParaRPr lang="ru-RU"/>
          </a:p>
        </p:txBody>
      </p:sp>
      <p:pic>
        <p:nvPicPr>
          <p:cNvPr id="3074" name="Picture 2" descr="C:\Users\мвидео\Desktop\Screenshot_3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836712"/>
            <a:ext cx="5162550" cy="501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669565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80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Гайдлайны. Контур гайд</a:t>
            </a:r>
          </a:p>
        </p:txBody>
      </p:sp>
      <p:pic>
        <p:nvPicPr>
          <p:cNvPr id="8" name="Рисунок 7" descr="Screenshot_17.png"/>
          <p:cNvPicPr/>
          <p:nvPr/>
        </p:nvPicPr>
        <p:blipFill>
          <a:blip r:embed="rId2" cstate="print">
            <a:lum contrast="-20000"/>
          </a:blip>
          <a:stretch>
            <a:fillRect/>
          </a:stretch>
        </p:blipFill>
        <p:spPr>
          <a:xfrm>
            <a:off x="1187624" y="1340768"/>
            <a:ext cx="6736035" cy="4545682"/>
          </a:xfrm>
          <a:prstGeom prst="rect">
            <a:avLst/>
          </a:prstGeom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81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Верстка</a:t>
            </a:r>
          </a:p>
        </p:txBody>
      </p:sp>
      <p:pic>
        <p:nvPicPr>
          <p:cNvPr id="8" name="Рисунок 7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979712" y="980728"/>
            <a:ext cx="5132784" cy="2591027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Рисунок 8" descr="0_TXq1OjRQ2FtF-Dgd.png"/>
          <p:cNvPicPr/>
          <p:nvPr/>
        </p:nvPicPr>
        <p:blipFill>
          <a:blip r:embed="rId3" cstate="print">
            <a:lum contrast="-20000"/>
          </a:blip>
          <a:stretch>
            <a:fillRect/>
          </a:stretch>
        </p:blipFill>
        <p:spPr>
          <a:xfrm>
            <a:off x="2411760" y="3789040"/>
            <a:ext cx="4258541" cy="2618764"/>
          </a:xfrm>
          <a:prstGeom prst="rect">
            <a:avLst/>
          </a:prstGeom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82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Верстка</a:t>
            </a:r>
          </a:p>
        </p:txBody>
      </p:sp>
      <p:pic>
        <p:nvPicPr>
          <p:cNvPr id="8" name="Рисунок 7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2123728" y="734014"/>
            <a:ext cx="4744969" cy="3016721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Рисунок 8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2483768" y="3830358"/>
            <a:ext cx="4125656" cy="262297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83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Верстка</a:t>
            </a:r>
          </a:p>
        </p:txBody>
      </p:sp>
      <p:pic>
        <p:nvPicPr>
          <p:cNvPr id="8" name="Рисунок 7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2843808" y="903902"/>
            <a:ext cx="3519421" cy="2669078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Рисунок 8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3059832" y="4000246"/>
            <a:ext cx="3139672" cy="238108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84</a:t>
            </a:fld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6" name="Рисунок 5" descr="Screenshot_4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9672" y="1484784"/>
            <a:ext cx="5764166" cy="391475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Верстка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85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Верстка. Выпадающий список</a:t>
            </a:r>
          </a:p>
        </p:txBody>
      </p:sp>
      <p:pic>
        <p:nvPicPr>
          <p:cNvPr id="8" name="Рисунок 7" descr="Screenshot_19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93381" y="1584909"/>
            <a:ext cx="3362795" cy="1362265"/>
          </a:xfrm>
          <a:prstGeom prst="rect">
            <a:avLst/>
          </a:prstGeom>
        </p:spPr>
      </p:pic>
      <p:pic>
        <p:nvPicPr>
          <p:cNvPr id="9" name="Рисунок 8" descr="u1709 (1)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69445" y="3889165"/>
            <a:ext cx="2281411" cy="148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86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Верстка. Деревья</a:t>
            </a:r>
          </a:p>
        </p:txBody>
      </p:sp>
      <p:pic>
        <p:nvPicPr>
          <p:cNvPr id="6" name="Рисунок 5" descr="u2067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47864" y="1588176"/>
            <a:ext cx="2257740" cy="1552792"/>
          </a:xfrm>
          <a:prstGeom prst="rect">
            <a:avLst/>
          </a:prstGeom>
        </p:spPr>
      </p:pic>
      <p:pic>
        <p:nvPicPr>
          <p:cNvPr id="7" name="Рисунок 6" descr="u2087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03848" y="3748416"/>
            <a:ext cx="2591162" cy="1552792"/>
          </a:xfrm>
          <a:prstGeom prst="rect">
            <a:avLst/>
          </a:prstGeom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87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Верстка. Окна сообщений</a:t>
            </a:r>
          </a:p>
        </p:txBody>
      </p:sp>
      <p:pic>
        <p:nvPicPr>
          <p:cNvPr id="6" name="Рисунок 5" descr="Screenshot_6 1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01674" y="1148562"/>
            <a:ext cx="6582694" cy="2829320"/>
          </a:xfrm>
          <a:prstGeom prst="rect">
            <a:avLst/>
          </a:prstGeom>
        </p:spPr>
      </p:pic>
      <p:pic>
        <p:nvPicPr>
          <p:cNvPr id="7" name="Рисунок 6" descr="Screenshot_20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15622" y="4532938"/>
            <a:ext cx="2724530" cy="1200318"/>
          </a:xfrm>
          <a:prstGeom prst="rect">
            <a:avLst/>
          </a:prstGeom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88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Верстка. Поля ввода</a:t>
            </a:r>
          </a:p>
        </p:txBody>
      </p:sp>
      <p:pic>
        <p:nvPicPr>
          <p:cNvPr id="6" name="Рисунок 5" descr="u1383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43808" y="2132856"/>
            <a:ext cx="3496163" cy="2486372"/>
          </a:xfrm>
          <a:prstGeom prst="rect">
            <a:avLst/>
          </a:prstGeom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89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Верстка. Списки</a:t>
            </a:r>
          </a:p>
        </p:txBody>
      </p:sp>
      <p:pic>
        <p:nvPicPr>
          <p:cNvPr id="6" name="Рисунок 5" descr="u2170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91880" y="1052736"/>
            <a:ext cx="2248214" cy="2210109"/>
          </a:xfrm>
          <a:prstGeom prst="rect">
            <a:avLst/>
          </a:prstGeom>
        </p:spPr>
      </p:pic>
      <p:pic>
        <p:nvPicPr>
          <p:cNvPr id="7" name="Рисунок 6" descr="u2177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75856" y="3717032"/>
            <a:ext cx="2915057" cy="191479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9</a:t>
            </a:fld>
            <a:endParaRPr lang="ru-RU"/>
          </a:p>
        </p:txBody>
      </p:sp>
      <p:pic>
        <p:nvPicPr>
          <p:cNvPr id="1026" name="Picture 2" descr="J:\Лекция ЛЭТИ\DTowcFJU0AAvtV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24" y="520327"/>
            <a:ext cx="7926221" cy="5944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772254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90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Верстка. Таблицы</a:t>
            </a:r>
          </a:p>
        </p:txBody>
      </p:sp>
      <p:pic>
        <p:nvPicPr>
          <p:cNvPr id="8" name="Рисунок 7" descr="u1969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91680" y="1484784"/>
            <a:ext cx="5649114" cy="1667108"/>
          </a:xfrm>
          <a:prstGeom prst="rect">
            <a:avLst/>
          </a:prstGeom>
        </p:spPr>
      </p:pic>
      <p:pic>
        <p:nvPicPr>
          <p:cNvPr id="9" name="Рисунок 8" descr="1_VkXlW6Y1yLJMLW2mkoPDMg-1 (1)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33251" y="3789040"/>
            <a:ext cx="5575053" cy="1388703"/>
          </a:xfrm>
          <a:prstGeom prst="rect">
            <a:avLst/>
          </a:prstGeom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91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Верстка. Кнопки</a:t>
            </a:r>
          </a:p>
        </p:txBody>
      </p:sp>
      <p:pic>
        <p:nvPicPr>
          <p:cNvPr id="8" name="Рисунок 7" descr="u1112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03848" y="1412776"/>
            <a:ext cx="2734057" cy="1933845"/>
          </a:xfrm>
          <a:prstGeom prst="rect">
            <a:avLst/>
          </a:prstGeom>
        </p:spPr>
      </p:pic>
      <p:pic>
        <p:nvPicPr>
          <p:cNvPr id="9" name="Рисунок 8" descr="u1126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47864" y="3898877"/>
            <a:ext cx="2457793" cy="1762371"/>
          </a:xfrm>
          <a:prstGeom prst="rect">
            <a:avLst/>
          </a:prstGeom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92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z="2400" b="1" dirty="0" smtClean="0">
                <a:solidFill>
                  <a:schemeClr val="tx2"/>
                </a:solidFill>
              </a:rPr>
              <a:t>Верстка. Чекбоксы и радио-кнопки</a:t>
            </a:r>
          </a:p>
        </p:txBody>
      </p:sp>
      <p:pic>
        <p:nvPicPr>
          <p:cNvPr id="8" name="Рисунок 7" descr="u1505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35696" y="1124744"/>
            <a:ext cx="5451186" cy="934942"/>
          </a:xfrm>
          <a:prstGeom prst="rect">
            <a:avLst/>
          </a:prstGeom>
        </p:spPr>
      </p:pic>
      <p:pic>
        <p:nvPicPr>
          <p:cNvPr id="9" name="Рисунок 8" descr="Screenshot_81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95736" y="2420888"/>
            <a:ext cx="4615780" cy="3918959"/>
          </a:xfrm>
          <a:prstGeom prst="rect">
            <a:avLst/>
          </a:prstGeom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93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44624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Прототипирование</a:t>
            </a:r>
          </a:p>
        </p:txBody>
      </p:sp>
      <p:pic>
        <p:nvPicPr>
          <p:cNvPr id="8" name="Рисунок 7"/>
          <p:cNvPicPr/>
          <p:nvPr/>
        </p:nvPicPr>
        <p:blipFill>
          <a:blip r:embed="rId2" cstate="print">
            <a:extLst/>
          </a:blip>
          <a:srcRect t="16983"/>
          <a:stretch>
            <a:fillRect/>
          </a:stretch>
        </p:blipFill>
        <p:spPr>
          <a:xfrm>
            <a:off x="2627784" y="908720"/>
            <a:ext cx="3865215" cy="2406335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Рисунок 8"/>
          <p:cNvPicPr/>
          <p:nvPr/>
        </p:nvPicPr>
        <p:blipFill>
          <a:blip r:embed="rId3" cstate="print">
            <a:extLst/>
          </a:blip>
          <a:srcRect b="25989"/>
          <a:stretch>
            <a:fillRect/>
          </a:stretch>
        </p:blipFill>
        <p:spPr>
          <a:xfrm>
            <a:off x="2411760" y="3501008"/>
            <a:ext cx="4324350" cy="292024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94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44624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Прототипирование</a:t>
            </a:r>
          </a:p>
        </p:txBody>
      </p:sp>
      <p:pic>
        <p:nvPicPr>
          <p:cNvPr id="8" name="Рисунок 7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827584" y="1412776"/>
            <a:ext cx="7369087" cy="433292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95</a:t>
            </a:fld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6" name="pasted-image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2123728" y="1340768"/>
            <a:ext cx="4946476" cy="4026432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07504" y="85998"/>
            <a:ext cx="8229600" cy="534690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solidFill>
                  <a:schemeClr val="tx2"/>
                </a:solidFill>
              </a:rPr>
              <a:t>Уровень детализации</a:t>
            </a:r>
            <a:endParaRPr lang="ru-RU" sz="24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96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Низкий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уровень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детализации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899592" y="1988840"/>
            <a:ext cx="4442792" cy="26868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5796136" y="2852936"/>
            <a:ext cx="26003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>Форма входа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Ключевой сценарий</a:t>
            </a:r>
            <a:endParaRPr lang="ru-RU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97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Высокий уровень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детализации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827584" y="2060848"/>
            <a:ext cx="4727905" cy="27047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5868144" y="2852936"/>
            <a:ext cx="18213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>Форма входа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Все сценарии</a:t>
            </a:r>
            <a:endParaRPr lang="ru-RU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98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5496" y="85998"/>
            <a:ext cx="8229600" cy="534690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solidFill>
                  <a:schemeClr val="tx2"/>
                </a:solidFill>
              </a:rPr>
              <a:t>Используемое ПО</a:t>
            </a:r>
            <a:endParaRPr lang="ru-RU" sz="2400" b="1" dirty="0">
              <a:solidFill>
                <a:schemeClr val="tx2"/>
              </a:solidFill>
            </a:endParaRPr>
          </a:p>
        </p:txBody>
      </p:sp>
      <p:pic>
        <p:nvPicPr>
          <p:cNvPr id="8" name="pasted-image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80491" y="1382774"/>
            <a:ext cx="1468974" cy="1468974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Shape 172"/>
          <p:cNvSpPr/>
          <p:nvPr/>
        </p:nvSpPr>
        <p:spPr>
          <a:xfrm>
            <a:off x="997337" y="2864940"/>
            <a:ext cx="833827" cy="4620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>
              <a:lnSpc>
                <a:spcPct val="150000"/>
              </a:lnSpc>
            </a:pPr>
            <a:r>
              <a:rPr dirty="0" err="1" smtClean="0">
                <a:solidFill>
                  <a:schemeClr val="tx2"/>
                </a:solidFill>
              </a:rPr>
              <a:t>Figma</a:t>
            </a:r>
            <a:endParaRPr dirty="0">
              <a:solidFill>
                <a:schemeClr val="tx2"/>
              </a:solidFill>
            </a:endParaRPr>
          </a:p>
        </p:txBody>
      </p:sp>
      <p:pic>
        <p:nvPicPr>
          <p:cNvPr id="10" name="pasted-image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6562487" y="1243023"/>
            <a:ext cx="1825937" cy="182593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Shape 169"/>
          <p:cNvSpPr/>
          <p:nvPr/>
        </p:nvSpPr>
        <p:spPr>
          <a:xfrm>
            <a:off x="7092280" y="2880907"/>
            <a:ext cx="864096" cy="5180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>
              <a:lnSpc>
                <a:spcPct val="150000"/>
              </a:lnSpc>
              <a:defRPr>
                <a:latin typeface="+mj-lt"/>
                <a:ea typeface="+mj-ea"/>
                <a:cs typeface="+mj-cs"/>
                <a:sym typeface="Helvetica"/>
              </a:defRPr>
            </a:pPr>
            <a:r>
              <a:rPr dirty="0" smtClean="0">
                <a:solidFill>
                  <a:schemeClr val="tx2"/>
                </a:solidFill>
                <a:latin typeface="Helvetica Light"/>
                <a:ea typeface="Helvetica Light"/>
                <a:cs typeface="Helvetica Light"/>
                <a:sym typeface="Helvetica Light"/>
              </a:rPr>
              <a:t>Sketch</a:t>
            </a:r>
            <a:endParaRPr dirty="0">
              <a:solidFill>
                <a:schemeClr val="tx2"/>
              </a:solidFill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2" name="Shape 188"/>
          <p:cNvSpPr/>
          <p:nvPr/>
        </p:nvSpPr>
        <p:spPr>
          <a:xfrm>
            <a:off x="6015771" y="5487230"/>
            <a:ext cx="1080120" cy="4620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>
              <a:lnSpc>
                <a:spcPct val="150000"/>
              </a:lnSpc>
            </a:pPr>
            <a:r>
              <a:rPr dirty="0" err="1" smtClean="0">
                <a:solidFill>
                  <a:schemeClr val="tx2"/>
                </a:solidFill>
              </a:rPr>
              <a:t>Axure</a:t>
            </a:r>
            <a:endParaRPr dirty="0">
              <a:solidFill>
                <a:schemeClr val="tx2"/>
              </a:solidFill>
            </a:endParaRPr>
          </a:p>
        </p:txBody>
      </p:sp>
      <p:pic>
        <p:nvPicPr>
          <p:cNvPr id="13" name="pasted-image.jpg"/>
          <p:cNvPicPr>
            <a:picLocks noChangeAspect="1"/>
          </p:cNvPicPr>
          <p:nvPr/>
        </p:nvPicPr>
        <p:blipFill>
          <a:blip r:embed="rId4" cstate="print">
            <a:extLst/>
          </a:blip>
          <a:srcRect b="18464"/>
          <a:stretch>
            <a:fillRect/>
          </a:stretch>
        </p:blipFill>
        <p:spPr>
          <a:xfrm>
            <a:off x="5727739" y="3975062"/>
            <a:ext cx="1462286" cy="1412218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Shape 180"/>
          <p:cNvSpPr/>
          <p:nvPr/>
        </p:nvSpPr>
        <p:spPr>
          <a:xfrm>
            <a:off x="3868851" y="2864940"/>
            <a:ext cx="1088926" cy="4620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>
              <a:lnSpc>
                <a:spcPct val="150000"/>
              </a:lnSpc>
            </a:pPr>
            <a:r>
              <a:rPr dirty="0" err="1" smtClean="0">
                <a:solidFill>
                  <a:schemeClr val="tx2"/>
                </a:solidFill>
              </a:rPr>
              <a:t>Invision</a:t>
            </a:r>
            <a:endParaRPr dirty="0">
              <a:solidFill>
                <a:schemeClr val="tx2"/>
              </a:solidFill>
            </a:endParaRPr>
          </a:p>
        </p:txBody>
      </p:sp>
      <p:sp>
        <p:nvSpPr>
          <p:cNvPr id="15" name="Shape 181"/>
          <p:cNvSpPr/>
          <p:nvPr/>
        </p:nvSpPr>
        <p:spPr>
          <a:xfrm>
            <a:off x="2228566" y="5487230"/>
            <a:ext cx="1008112" cy="4620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>
              <a:lnSpc>
                <a:spcPct val="150000"/>
              </a:lnSpc>
            </a:pPr>
            <a:r>
              <a:rPr dirty="0" smtClean="0">
                <a:solidFill>
                  <a:schemeClr val="tx2"/>
                </a:solidFill>
              </a:rPr>
              <a:t>Marvel</a:t>
            </a:r>
            <a:endParaRPr dirty="0">
              <a:solidFill>
                <a:schemeClr val="tx2"/>
              </a:solidFill>
            </a:endParaRPr>
          </a:p>
        </p:txBody>
      </p:sp>
      <p:pic>
        <p:nvPicPr>
          <p:cNvPr id="16" name="pasted-image.jpg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3733641" y="1526790"/>
            <a:ext cx="1289051" cy="12890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pasted-image.png"/>
          <p:cNvPicPr>
            <a:picLocks noChangeAspect="1"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2084550" y="4047070"/>
            <a:ext cx="1289051" cy="12890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b="1" smtClean="0">
                <a:solidFill>
                  <a:schemeClr val="tx2"/>
                </a:solidFill>
              </a:rPr>
              <a:pPr/>
              <a:t>99</a:t>
            </a:fld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27384"/>
            <a:ext cx="9142413" cy="692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504" y="85998"/>
            <a:ext cx="8229600" cy="534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z="2400" b="1" dirty="0" smtClean="0">
                <a:solidFill>
                  <a:schemeClr val="tx2"/>
                </a:solidFill>
              </a:rPr>
              <a:t>Use Case</a:t>
            </a:r>
            <a:endParaRPr lang="ru-RU" sz="2400" b="1" dirty="0" smtClean="0">
              <a:solidFill>
                <a:schemeClr val="tx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7544" y="980728"/>
            <a:ext cx="8136904" cy="5136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100" b="1" dirty="0" smtClean="0">
                <a:solidFill>
                  <a:schemeClr val="tx2"/>
                </a:solidFill>
              </a:rPr>
              <a:t>Действующие лица</a:t>
            </a:r>
            <a:r>
              <a:rPr lang="ru-RU" sz="1100" dirty="0" smtClean="0">
                <a:solidFill>
                  <a:schemeClr val="tx2"/>
                </a:solidFill>
              </a:rPr>
              <a:t>: истец, страховая компания</a:t>
            </a:r>
          </a:p>
          <a:p>
            <a:pPr>
              <a:lnSpc>
                <a:spcPct val="150000"/>
              </a:lnSpc>
            </a:pPr>
            <a:r>
              <a:rPr lang="ru-RU" sz="1100" b="1" dirty="0" smtClean="0">
                <a:solidFill>
                  <a:schemeClr val="tx2"/>
                </a:solidFill>
              </a:rPr>
              <a:t>Основной сценарий:</a:t>
            </a:r>
            <a:endParaRPr lang="ru-RU" sz="1100" dirty="0" smtClean="0">
              <a:solidFill>
                <a:schemeClr val="tx2"/>
              </a:solidFill>
            </a:endParaRPr>
          </a:p>
          <a:p>
            <a:pPr lvl="0">
              <a:lnSpc>
                <a:spcPct val="150000"/>
              </a:lnSpc>
            </a:pPr>
            <a:r>
              <a:rPr lang="en-US" sz="1100" dirty="0" smtClean="0">
                <a:solidFill>
                  <a:schemeClr val="tx2"/>
                </a:solidFill>
              </a:rPr>
              <a:t>1. </a:t>
            </a:r>
            <a:r>
              <a:rPr lang="ru-RU" sz="1100" dirty="0" smtClean="0">
                <a:solidFill>
                  <a:schemeClr val="tx2"/>
                </a:solidFill>
              </a:rPr>
              <a:t>Истец представляет на рассмотрение заявление с обоснованием.</a:t>
            </a:r>
          </a:p>
          <a:p>
            <a:pPr lvl="1">
              <a:lnSpc>
                <a:spcPct val="150000"/>
              </a:lnSpc>
            </a:pPr>
            <a:r>
              <a:rPr lang="en-US" sz="1100" dirty="0" smtClean="0">
                <a:solidFill>
                  <a:schemeClr val="tx2"/>
                </a:solidFill>
              </a:rPr>
              <a:t>1.1 </a:t>
            </a:r>
            <a:r>
              <a:rPr lang="ru-RU" sz="1100" dirty="0" smtClean="0">
                <a:solidFill>
                  <a:schemeClr val="tx2"/>
                </a:solidFill>
              </a:rPr>
              <a:t>Предоставленные данные не полны.</a:t>
            </a:r>
          </a:p>
          <a:p>
            <a:pPr lvl="2">
              <a:lnSpc>
                <a:spcPct val="150000"/>
              </a:lnSpc>
            </a:pPr>
            <a:r>
              <a:rPr lang="en-US" sz="1100" dirty="0" smtClean="0">
                <a:solidFill>
                  <a:schemeClr val="tx2"/>
                </a:solidFill>
              </a:rPr>
              <a:t>1.1.1 </a:t>
            </a:r>
            <a:r>
              <a:rPr lang="ru-RU" sz="1100" dirty="0" smtClean="0">
                <a:solidFill>
                  <a:schemeClr val="tx2"/>
                </a:solidFill>
              </a:rPr>
              <a:t>Страховая компания запрашивает недостающую информацию.</a:t>
            </a:r>
          </a:p>
          <a:p>
            <a:pPr lvl="2">
              <a:lnSpc>
                <a:spcPct val="150000"/>
              </a:lnSpc>
            </a:pPr>
            <a:r>
              <a:rPr lang="en-US" sz="1100" dirty="0" smtClean="0">
                <a:solidFill>
                  <a:schemeClr val="tx2"/>
                </a:solidFill>
              </a:rPr>
              <a:t>1.1.2 </a:t>
            </a:r>
            <a:r>
              <a:rPr lang="ru-RU" sz="1100" dirty="0" smtClean="0">
                <a:solidFill>
                  <a:schemeClr val="tx2"/>
                </a:solidFill>
              </a:rPr>
              <a:t>Истец предоставляет недостающую информацию.</a:t>
            </a:r>
          </a:p>
          <a:p>
            <a:pPr lvl="0">
              <a:lnSpc>
                <a:spcPct val="150000"/>
              </a:lnSpc>
            </a:pPr>
            <a:r>
              <a:rPr lang="en-US" sz="1100" dirty="0" smtClean="0">
                <a:solidFill>
                  <a:schemeClr val="tx2"/>
                </a:solidFill>
              </a:rPr>
              <a:t>2. </a:t>
            </a:r>
            <a:r>
              <a:rPr lang="ru-RU" sz="1100" dirty="0" smtClean="0">
                <a:solidFill>
                  <a:schemeClr val="tx2"/>
                </a:solidFill>
              </a:rPr>
              <a:t>Страховая компания проверяет законность страхового полиса истца.</a:t>
            </a:r>
          </a:p>
          <a:p>
            <a:pPr lvl="1">
              <a:lnSpc>
                <a:spcPct val="150000"/>
              </a:lnSpc>
            </a:pPr>
            <a:r>
              <a:rPr lang="en-US" sz="1100" dirty="0" smtClean="0">
                <a:solidFill>
                  <a:schemeClr val="tx2"/>
                </a:solidFill>
              </a:rPr>
              <a:t>2.1 </a:t>
            </a:r>
            <a:r>
              <a:rPr lang="ru-RU" sz="1100" dirty="0" smtClean="0">
                <a:solidFill>
                  <a:schemeClr val="tx2"/>
                </a:solidFill>
              </a:rPr>
              <a:t>Полис истца недействителен.</a:t>
            </a:r>
          </a:p>
          <a:p>
            <a:pPr lvl="2">
              <a:lnSpc>
                <a:spcPct val="150000"/>
              </a:lnSpc>
            </a:pPr>
            <a:r>
              <a:rPr lang="en-US" sz="1100" dirty="0" smtClean="0">
                <a:solidFill>
                  <a:schemeClr val="tx2"/>
                </a:solidFill>
              </a:rPr>
              <a:t>2.1.1 </a:t>
            </a:r>
            <a:r>
              <a:rPr lang="ru-RU" sz="1100" dirty="0" smtClean="0">
                <a:solidFill>
                  <a:schemeClr val="tx2"/>
                </a:solidFill>
              </a:rPr>
              <a:t>Страховая компания отклоняет заявление, извещает истца, документирует все</a:t>
            </a:r>
            <a:r>
              <a:rPr lang="en-US" sz="1100" dirty="0" smtClean="0">
                <a:solidFill>
                  <a:schemeClr val="tx2"/>
                </a:solidFill>
              </a:rPr>
              <a:t> </a:t>
            </a:r>
            <a:r>
              <a:rPr lang="ru-RU" sz="1100" dirty="0" smtClean="0">
                <a:solidFill>
                  <a:schemeClr val="tx2"/>
                </a:solidFill>
              </a:rPr>
              <a:t>действия и прекращает дело.</a:t>
            </a:r>
          </a:p>
          <a:p>
            <a:pPr lvl="0">
              <a:lnSpc>
                <a:spcPct val="150000"/>
              </a:lnSpc>
            </a:pPr>
            <a:r>
              <a:rPr lang="en-US" sz="1100" dirty="0" smtClean="0">
                <a:solidFill>
                  <a:schemeClr val="tx2"/>
                </a:solidFill>
              </a:rPr>
              <a:t>3. </a:t>
            </a:r>
            <a:r>
              <a:rPr lang="ru-RU" sz="1100" dirty="0" smtClean="0">
                <a:solidFill>
                  <a:schemeClr val="tx2"/>
                </a:solidFill>
              </a:rPr>
              <a:t>Страховая компания назначает агента для расследования страхового случая.</a:t>
            </a:r>
          </a:p>
          <a:p>
            <a:pPr lvl="1">
              <a:lnSpc>
                <a:spcPct val="150000"/>
              </a:lnSpc>
            </a:pPr>
            <a:r>
              <a:rPr lang="en-US" sz="1100" dirty="0" smtClean="0">
                <a:solidFill>
                  <a:schemeClr val="tx2"/>
                </a:solidFill>
              </a:rPr>
              <a:t>3.1 </a:t>
            </a:r>
            <a:r>
              <a:rPr lang="ru-RU" sz="1100" dirty="0" smtClean="0">
                <a:solidFill>
                  <a:schemeClr val="tx2"/>
                </a:solidFill>
              </a:rPr>
              <a:t>На данный момент нет свободных агентов.</a:t>
            </a:r>
          </a:p>
          <a:p>
            <a:pPr lvl="2">
              <a:lnSpc>
                <a:spcPct val="150000"/>
              </a:lnSpc>
            </a:pPr>
            <a:r>
              <a:rPr lang="en-US" sz="1100" dirty="0" smtClean="0">
                <a:solidFill>
                  <a:schemeClr val="tx2"/>
                </a:solidFill>
              </a:rPr>
              <a:t>3.1.1 </a:t>
            </a:r>
            <a:r>
              <a:rPr lang="ru-RU" sz="1100" dirty="0" smtClean="0">
                <a:solidFill>
                  <a:schemeClr val="tx2"/>
                </a:solidFill>
              </a:rPr>
              <a:t>Что в этом случае делает страховая компания?</a:t>
            </a:r>
          </a:p>
          <a:p>
            <a:pPr lvl="0">
              <a:lnSpc>
                <a:spcPct val="150000"/>
              </a:lnSpc>
            </a:pPr>
            <a:r>
              <a:rPr lang="en-US" sz="1100" dirty="0" smtClean="0">
                <a:solidFill>
                  <a:schemeClr val="tx2"/>
                </a:solidFill>
              </a:rPr>
              <a:t>4.</a:t>
            </a:r>
            <a:r>
              <a:rPr lang="ru-RU" sz="1100" dirty="0" smtClean="0">
                <a:solidFill>
                  <a:schemeClr val="tx2"/>
                </a:solidFill>
              </a:rPr>
              <a:t>Страховая компания проверяет, укладываются ли все детали в нормативы полиса.</a:t>
            </a:r>
          </a:p>
          <a:p>
            <a:pPr lvl="1">
              <a:lnSpc>
                <a:spcPct val="150000"/>
              </a:lnSpc>
            </a:pPr>
            <a:r>
              <a:rPr lang="en-US" sz="1100" dirty="0" smtClean="0">
                <a:solidFill>
                  <a:schemeClr val="tx2"/>
                </a:solidFill>
              </a:rPr>
              <a:t>4.1 </a:t>
            </a:r>
            <a:r>
              <a:rPr lang="ru-RU" sz="1100" dirty="0" smtClean="0">
                <a:solidFill>
                  <a:schemeClr val="tx2"/>
                </a:solidFill>
              </a:rPr>
              <a:t>Обстоятельства аварии противоречат основным правилам полиса.</a:t>
            </a:r>
          </a:p>
          <a:p>
            <a:pPr lvl="2">
              <a:lnSpc>
                <a:spcPct val="150000"/>
              </a:lnSpc>
            </a:pPr>
            <a:r>
              <a:rPr lang="en-US" sz="1100" dirty="0" smtClean="0">
                <a:solidFill>
                  <a:schemeClr val="tx2"/>
                </a:solidFill>
              </a:rPr>
              <a:t>4.1.1 </a:t>
            </a:r>
            <a:r>
              <a:rPr lang="ru-RU" sz="1100" dirty="0" smtClean="0">
                <a:solidFill>
                  <a:schemeClr val="tx2"/>
                </a:solidFill>
              </a:rPr>
              <a:t>Страховая компания отклоняет заявление, извещает истца, документирует все действия и прекращает дело.</a:t>
            </a:r>
          </a:p>
          <a:p>
            <a:pPr lvl="1">
              <a:lnSpc>
                <a:spcPct val="150000"/>
              </a:lnSpc>
            </a:pPr>
            <a:r>
              <a:rPr lang="en-US" sz="1100" dirty="0" smtClean="0">
                <a:solidFill>
                  <a:schemeClr val="tx2"/>
                </a:solidFill>
              </a:rPr>
              <a:t>4.2 </a:t>
            </a:r>
            <a:r>
              <a:rPr lang="ru-RU" sz="1100" dirty="0" smtClean="0">
                <a:solidFill>
                  <a:schemeClr val="tx2"/>
                </a:solidFill>
              </a:rPr>
              <a:t>Обстоятельства аварии противоречат второстепенным правилам полиса.</a:t>
            </a:r>
          </a:p>
          <a:p>
            <a:pPr lvl="2">
              <a:lnSpc>
                <a:spcPct val="150000"/>
              </a:lnSpc>
            </a:pPr>
            <a:r>
              <a:rPr lang="en-US" sz="1100" dirty="0" smtClean="0">
                <a:solidFill>
                  <a:schemeClr val="tx2"/>
                </a:solidFill>
              </a:rPr>
              <a:t>4.2.1 </a:t>
            </a:r>
            <a:r>
              <a:rPr lang="ru-RU" sz="1100" dirty="0" smtClean="0">
                <a:solidFill>
                  <a:schemeClr val="tx2"/>
                </a:solidFill>
              </a:rPr>
              <a:t>Страховая компания начинает переговоры с истцом относительно суммы платежа.</a:t>
            </a:r>
          </a:p>
          <a:p>
            <a:pPr>
              <a:lnSpc>
                <a:spcPct val="150000"/>
              </a:lnSpc>
            </a:pPr>
            <a:r>
              <a:rPr lang="en-US" sz="1100" dirty="0" smtClean="0">
                <a:solidFill>
                  <a:schemeClr val="tx2"/>
                </a:solidFill>
              </a:rPr>
              <a:t>5. </a:t>
            </a:r>
            <a:r>
              <a:rPr lang="ru-RU" sz="1100" dirty="0" smtClean="0">
                <a:solidFill>
                  <a:schemeClr val="tx2"/>
                </a:solidFill>
              </a:rPr>
              <a:t>Страховая компания выплачивает истцу страховое возмещение и закрывает дело</a:t>
            </a:r>
            <a:r>
              <a:rPr lang="en-US" sz="1100" dirty="0" smtClean="0">
                <a:solidFill>
                  <a:schemeClr val="tx2"/>
                </a:solidFill>
              </a:rPr>
              <a:t>.</a:t>
            </a:r>
            <a:endParaRPr lang="ru-RU" sz="11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1395</TotalTime>
  <Words>2888</Words>
  <Application>Microsoft Office PowerPoint</Application>
  <PresentationFormat>Экран (4:3)</PresentationFormat>
  <Paragraphs>546</Paragraphs>
  <Slides>109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109</vt:i4>
      </vt:variant>
    </vt:vector>
  </HeadingPairs>
  <TitlesOfParts>
    <vt:vector size="110" baseType="lpstr">
      <vt:lpstr>Тема Office</vt:lpstr>
      <vt:lpstr>Назаренко Дарья</vt:lpstr>
      <vt:lpstr>Презентация PowerPoint</vt:lpstr>
      <vt:lpstr>Презентация PowerPoint</vt:lpstr>
      <vt:lpstr>Презентация PowerPoint</vt:lpstr>
      <vt:lpstr>Презентация PowerPoint</vt:lpstr>
      <vt:lpstr>Список литературы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Уровень детализации</vt:lpstr>
      <vt:lpstr>Презентация PowerPoint</vt:lpstr>
      <vt:lpstr>Презентация PowerPoint</vt:lpstr>
      <vt:lpstr>Используемое ПО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</dc:title>
  <dc:creator>Назаренко Дарья Эдуардовна</dc:creator>
  <cp:lastModifiedBy>Dasha</cp:lastModifiedBy>
  <cp:revision>190</cp:revision>
  <dcterms:created xsi:type="dcterms:W3CDTF">2019-09-10T10:30:23Z</dcterms:created>
  <dcterms:modified xsi:type="dcterms:W3CDTF">2022-11-07T15:14:53Z</dcterms:modified>
</cp:coreProperties>
</file>